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06/25/2013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hegautamgupta1990@gmail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solidFill>
                  <a:schemeClr val="accent2"/>
                </a:solidFill>
              </a:rPr>
              <a:t>Database Design Concepts</a:t>
            </a:r>
            <a:br>
              <a:rPr lang="en-US" b="1" dirty="0" smtClean="0">
                <a:solidFill>
                  <a:schemeClr val="accent2"/>
                </a:solidFill>
              </a:rPr>
            </a:br>
            <a:endParaRPr lang="en-US" dirty="0"/>
          </a:p>
        </p:txBody>
      </p:sp>
      <p:sp>
        <p:nvSpPr>
          <p:cNvPr id="5" name="Content Placeholder 4"/>
          <p:cNvSpPr>
            <a:spLocks noGrp="1"/>
          </p:cNvSpPr>
          <p:nvPr>
            <p:ph idx="1"/>
          </p:nvPr>
        </p:nvSpPr>
        <p:spPr/>
        <p:txBody>
          <a:bodyPr/>
          <a:lstStyle/>
          <a:p>
            <a:r>
              <a:rPr lang="en-US" dirty="0" err="1" smtClean="0"/>
              <a:t>Er</a:t>
            </a:r>
            <a:r>
              <a:rPr lang="en-US" dirty="0" smtClean="0"/>
              <a:t>. </a:t>
            </a:r>
            <a:r>
              <a:rPr lang="en-US" dirty="0" err="1" smtClean="0"/>
              <a:t>Gautam</a:t>
            </a:r>
            <a:r>
              <a:rPr lang="en-US" dirty="0" smtClean="0"/>
              <a:t> K. Gupta</a:t>
            </a:r>
          </a:p>
          <a:p>
            <a:r>
              <a:rPr lang="en-US" dirty="0" smtClean="0"/>
              <a:t>Bachelor of Engineering in Computer Science.</a:t>
            </a:r>
          </a:p>
          <a:p>
            <a:r>
              <a:rPr lang="en-US" dirty="0" smtClean="0"/>
              <a:t>Software Developer at e-Zone international Pvt. Ltd.</a:t>
            </a:r>
          </a:p>
          <a:p>
            <a:r>
              <a:rPr lang="en-US" dirty="0" smtClean="0"/>
              <a:t>Email: </a:t>
            </a:r>
            <a:r>
              <a:rPr lang="en-US" dirty="0" smtClean="0">
                <a:hlinkClick r:id="rId2"/>
              </a:rPr>
              <a:t>thegautamgupta1990@gmaill.com</a:t>
            </a:r>
            <a:endParaRPr lang="en-US" dirty="0" smtClean="0"/>
          </a:p>
          <a:p>
            <a:r>
              <a:rPr lang="en-US" dirty="0" err="1" smtClean="0"/>
              <a:t>WebSite:gautamgupta.com.np</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a:t>
            </a:r>
            <a:r>
              <a:rPr lang="en-US" dirty="0" err="1" smtClean="0"/>
              <a:t>DataBase</a:t>
            </a:r>
            <a:endParaRPr lang="en-US" dirty="0"/>
          </a:p>
        </p:txBody>
      </p:sp>
      <p:sp>
        <p:nvSpPr>
          <p:cNvPr id="3" name="Content Placeholder 2"/>
          <p:cNvSpPr>
            <a:spLocks noGrp="1"/>
          </p:cNvSpPr>
          <p:nvPr>
            <p:ph idx="1"/>
          </p:nvPr>
        </p:nvSpPr>
        <p:spPr/>
        <p:txBody>
          <a:bodyPr>
            <a:normAutofit fontScale="62500" lnSpcReduction="20000"/>
          </a:bodyPr>
          <a:lstStyle/>
          <a:p>
            <a:pPr>
              <a:defRPr/>
            </a:pPr>
            <a:r>
              <a:rPr lang="en-US" dirty="0" smtClean="0"/>
              <a:t>The data in a database should have the following features:</a:t>
            </a:r>
          </a:p>
          <a:p>
            <a:pPr>
              <a:defRPr/>
            </a:pPr>
            <a:endParaRPr lang="en-US" dirty="0" smtClean="0"/>
          </a:p>
          <a:p>
            <a:pPr>
              <a:buFontTx/>
              <a:buAutoNum type="romanLcParenR"/>
              <a:defRPr/>
            </a:pPr>
            <a:r>
              <a:rPr lang="en-US" dirty="0" smtClean="0"/>
              <a:t>Shared: Data in a database is shared among different uses and applications.</a:t>
            </a:r>
          </a:p>
          <a:p>
            <a:pPr>
              <a:buFontTx/>
              <a:buAutoNum type="romanLcParenR"/>
              <a:defRPr/>
            </a:pPr>
            <a:r>
              <a:rPr lang="en-US" dirty="0" smtClean="0"/>
              <a:t>Persistence: Data in a database exists permanently.</a:t>
            </a:r>
          </a:p>
          <a:p>
            <a:pPr>
              <a:buFontTx/>
              <a:buAutoNum type="romanLcParenR"/>
              <a:defRPr/>
            </a:pPr>
            <a:r>
              <a:rPr lang="en-US" dirty="0" smtClean="0"/>
              <a:t>Validity: Data should be correct with respect to the real world entity that they represent.</a:t>
            </a:r>
          </a:p>
          <a:p>
            <a:pPr>
              <a:buFontTx/>
              <a:buAutoNum type="romanLcParenR"/>
              <a:defRPr/>
            </a:pPr>
            <a:r>
              <a:rPr lang="en-US" dirty="0" smtClean="0"/>
              <a:t>Security: Data should be protected from unauthorized access.</a:t>
            </a:r>
          </a:p>
          <a:p>
            <a:pPr>
              <a:buFontTx/>
              <a:buAutoNum type="romanLcParenR"/>
              <a:defRPr/>
            </a:pPr>
            <a:r>
              <a:rPr lang="en-US" dirty="0" smtClean="0"/>
              <a:t>Consistency: Whenever more then one data element in a database represents related real world values should be consistent with respect to the relationship.</a:t>
            </a:r>
          </a:p>
          <a:p>
            <a:pPr>
              <a:buFontTx/>
              <a:buAutoNum type="romanLcParenR"/>
              <a:defRPr/>
            </a:pPr>
            <a:r>
              <a:rPr lang="en-US" dirty="0" smtClean="0"/>
              <a:t>Non-redundancy: No two data items in a database should represent the same real world entity.</a:t>
            </a:r>
          </a:p>
          <a:p>
            <a:pPr>
              <a:buFontTx/>
              <a:buAutoNum type="romanLcParenR"/>
              <a:defRPr/>
            </a:pPr>
            <a:r>
              <a:rPr lang="en-US" dirty="0" smtClean="0"/>
              <a:t>Independence: Data should be abstract i.e. it should be independent of each other at different levels. Changes at one level should not affect the other level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chemeClr val="accent2"/>
                </a:solidFill>
              </a:rPr>
              <a:t>File Processing System</a:t>
            </a:r>
            <a:endParaRPr lang="en-US" sz="3600"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dirty="0" smtClean="0"/>
              <a:t>Before the development of the DBMS, file processing system is used. The actual reason for the introduction of DBMS is various flaws in the conventional file processing system.</a:t>
            </a:r>
          </a:p>
          <a:p>
            <a:r>
              <a:rPr lang="en-US" dirty="0" smtClean="0"/>
              <a:t>A file is a collection of data about a single entity i.e. files are collection of similar records. Files are typically designed to meet needs of a particular department or user group. Files are also typically designed to be part of a particular computer application.</a:t>
            </a:r>
          </a:p>
          <a:p>
            <a:r>
              <a:rPr lang="en-US" dirty="0" smtClean="0"/>
              <a:t>Data storages is build around  the corresponding application that uses the files.</a:t>
            </a:r>
          </a:p>
          <a:p>
            <a:r>
              <a:rPr lang="en-US" dirty="0" smtClean="0"/>
              <a:t>The typical file processing system is supported by a conventional operating system. In file processing system, permanent records are stored in various files, and a number of application programs are written to extract records form and add records to the appropriate files.</a:t>
            </a:r>
          </a:p>
          <a:p>
            <a:r>
              <a:rPr lang="en-US" dirty="0" smtClean="0"/>
              <a:t>Users of file processing systems are almost always at the mercy of the Information Systems department to write programs that manipulate stored data and produce needed information such as printed reports and screen displays.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solidFill>
                  <a:schemeClr val="accent2"/>
                </a:solidFill>
              </a:rPr>
              <a:t>Disadvantage File Processing System</a:t>
            </a:r>
            <a:endParaRPr lang="en-US" sz="3200" dirty="0"/>
          </a:p>
        </p:txBody>
      </p:sp>
      <p:sp>
        <p:nvSpPr>
          <p:cNvPr id="3" name="Content Placeholder 2"/>
          <p:cNvSpPr>
            <a:spLocks noGrp="1"/>
          </p:cNvSpPr>
          <p:nvPr>
            <p:ph idx="1"/>
          </p:nvPr>
        </p:nvSpPr>
        <p:spPr>
          <a:xfrm>
            <a:off x="457200" y="1143000"/>
            <a:ext cx="8229600" cy="5410200"/>
          </a:xfrm>
        </p:spPr>
        <p:txBody>
          <a:bodyPr/>
          <a:lstStyle/>
          <a:p>
            <a:pPr>
              <a:buFontTx/>
              <a:buNone/>
            </a:pPr>
            <a:r>
              <a:rPr lang="en-US" sz="1800" dirty="0" smtClean="0"/>
              <a:t>File Processing System has a number of disadvantages, they are:</a:t>
            </a:r>
          </a:p>
          <a:p>
            <a:pPr lvl="1">
              <a:buFontTx/>
              <a:buAutoNum type="arabicPeriod"/>
            </a:pPr>
            <a:r>
              <a:rPr lang="en-US" sz="1400" dirty="0" smtClean="0"/>
              <a:t>Data redundancy and Inconsistency</a:t>
            </a:r>
          </a:p>
          <a:p>
            <a:pPr lvl="2"/>
            <a:r>
              <a:rPr lang="en-US" sz="1400" dirty="0" smtClean="0"/>
              <a:t>Data redundancy means repetition of same data in the database.</a:t>
            </a:r>
          </a:p>
          <a:p>
            <a:pPr lvl="2"/>
            <a:r>
              <a:rPr lang="en-US" sz="1400" dirty="0" smtClean="0"/>
              <a:t>Data Inconsistency means not a similar data in database for a particular time.</a:t>
            </a:r>
          </a:p>
          <a:p>
            <a:pPr lvl="2"/>
            <a:r>
              <a:rPr lang="en-US" sz="1400" dirty="0" smtClean="0"/>
              <a:t> In conventional data systems, an organization often builds a collection of application programs often created by different programmers and requiring different components of the operational data of the organization. </a:t>
            </a:r>
          </a:p>
          <a:p>
            <a:pPr lvl="2"/>
            <a:r>
              <a:rPr lang="en-US" sz="1400" dirty="0" smtClean="0"/>
              <a:t>The data in conventional data systems is often not centralized. </a:t>
            </a:r>
          </a:p>
          <a:p>
            <a:pPr lvl="2"/>
            <a:r>
              <a:rPr lang="en-US" sz="1400" dirty="0" smtClean="0"/>
              <a:t>Some applications may require data to be combined from several systems. </a:t>
            </a:r>
          </a:p>
          <a:p>
            <a:pPr lvl="2"/>
            <a:r>
              <a:rPr lang="en-US" sz="1400" dirty="0" smtClean="0"/>
              <a:t>These several system could well have data that is redundant  as well as inconsistent; i.e. different copies of the same data may have different values.</a:t>
            </a:r>
          </a:p>
          <a:p>
            <a:endParaRPr lang="en-US" dirty="0"/>
          </a:p>
        </p:txBody>
      </p:sp>
      <p:grpSp>
        <p:nvGrpSpPr>
          <p:cNvPr id="4" name="Group 2"/>
          <p:cNvGrpSpPr>
            <a:grpSpLocks/>
          </p:cNvGrpSpPr>
          <p:nvPr/>
        </p:nvGrpSpPr>
        <p:grpSpPr bwMode="auto">
          <a:xfrm>
            <a:off x="473075" y="3940175"/>
            <a:ext cx="3449638" cy="1787525"/>
            <a:chOff x="1785" y="1362"/>
            <a:chExt cx="5710" cy="3045"/>
          </a:xfrm>
        </p:grpSpPr>
        <p:sp>
          <p:nvSpPr>
            <p:cNvPr id="5" name="Oval 3"/>
            <p:cNvSpPr>
              <a:spLocks noChangeArrowheads="1"/>
            </p:cNvSpPr>
            <p:nvPr/>
          </p:nvSpPr>
          <p:spPr bwMode="auto">
            <a:xfrm>
              <a:off x="3695" y="2430"/>
              <a:ext cx="1900" cy="960"/>
            </a:xfrm>
            <a:prstGeom prst="ellipse">
              <a:avLst/>
            </a:prstGeom>
            <a:solidFill>
              <a:srgbClr val="FFFFFF"/>
            </a:solidFill>
            <a:ln w="9525">
              <a:solidFill>
                <a:srgbClr val="000000"/>
              </a:solidFill>
              <a:round/>
              <a:headEnd/>
              <a:tailEnd/>
            </a:ln>
          </p:spPr>
          <p:txBody>
            <a:bodyPr/>
            <a:lstStyle/>
            <a:p>
              <a:pPr algn="ctr">
                <a:spcAft>
                  <a:spcPts val="1000"/>
                </a:spcAft>
              </a:pPr>
              <a:r>
                <a:rPr lang="en-US" sz="1000" dirty="0">
                  <a:latin typeface="Calibri" pitchFamily="34" charset="0"/>
                </a:rPr>
                <a:t>Information System</a:t>
              </a:r>
              <a:endParaRPr lang="en-US" dirty="0"/>
            </a:p>
          </p:txBody>
        </p:sp>
        <p:grpSp>
          <p:nvGrpSpPr>
            <p:cNvPr id="6" name="Group 4"/>
            <p:cNvGrpSpPr>
              <a:grpSpLocks/>
            </p:cNvGrpSpPr>
            <p:nvPr/>
          </p:nvGrpSpPr>
          <p:grpSpPr bwMode="auto">
            <a:xfrm>
              <a:off x="2805" y="2670"/>
              <a:ext cx="900" cy="405"/>
              <a:chOff x="4200" y="5970"/>
              <a:chExt cx="1200" cy="375"/>
            </a:xfrm>
          </p:grpSpPr>
          <p:sp>
            <p:nvSpPr>
              <p:cNvPr id="28" name="AutoShape 5"/>
              <p:cNvSpPr>
                <a:spLocks noChangeArrowheads="1"/>
              </p:cNvSpPr>
              <p:nvPr/>
            </p:nvSpPr>
            <p:spPr bwMode="auto">
              <a:xfrm>
                <a:off x="4200" y="6015"/>
                <a:ext cx="1200" cy="300"/>
              </a:xfrm>
              <a:prstGeom prst="rightArrow">
                <a:avLst>
                  <a:gd name="adj1" fmla="val 50000"/>
                  <a:gd name="adj2" fmla="val 100000"/>
                </a:avLst>
              </a:prstGeom>
              <a:solidFill>
                <a:srgbClr val="FFFFFF"/>
              </a:solidFill>
              <a:ln w="9525">
                <a:solidFill>
                  <a:srgbClr val="000000"/>
                </a:solidFill>
                <a:miter lim="800000"/>
                <a:headEnd/>
                <a:tailEnd/>
              </a:ln>
            </p:spPr>
            <p:txBody>
              <a:bodyPr/>
              <a:lstStyle/>
              <a:p>
                <a:endParaRPr lang="en-US"/>
              </a:p>
            </p:txBody>
          </p:sp>
          <p:sp>
            <p:nvSpPr>
              <p:cNvPr id="29" name="AutoShape 6"/>
              <p:cNvSpPr>
                <a:spLocks noChangeArrowheads="1"/>
              </p:cNvSpPr>
              <p:nvPr/>
            </p:nvSpPr>
            <p:spPr bwMode="auto">
              <a:xfrm flipV="1">
                <a:off x="4335" y="5970"/>
                <a:ext cx="885" cy="375"/>
              </a:xfrm>
              <a:prstGeom prst="rightArrow">
                <a:avLst>
                  <a:gd name="adj1" fmla="val 50000"/>
                  <a:gd name="adj2" fmla="val 59000"/>
                </a:avLst>
              </a:prstGeom>
              <a:noFill/>
              <a:ln w="9525">
                <a:noFill/>
                <a:miter lim="800000"/>
                <a:headEnd/>
                <a:tailEnd/>
              </a:ln>
            </p:spPr>
            <p:txBody>
              <a:bodyPr/>
              <a:lstStyle/>
              <a:p>
                <a:endParaRPr lang="en-US"/>
              </a:p>
            </p:txBody>
          </p:sp>
        </p:grpSp>
        <p:grpSp>
          <p:nvGrpSpPr>
            <p:cNvPr id="7" name="Group 7"/>
            <p:cNvGrpSpPr>
              <a:grpSpLocks/>
            </p:cNvGrpSpPr>
            <p:nvPr/>
          </p:nvGrpSpPr>
          <p:grpSpPr bwMode="auto">
            <a:xfrm>
              <a:off x="6475" y="2719"/>
              <a:ext cx="1020" cy="375"/>
              <a:chOff x="4200" y="5970"/>
              <a:chExt cx="1200" cy="375"/>
            </a:xfrm>
          </p:grpSpPr>
          <p:sp>
            <p:nvSpPr>
              <p:cNvPr id="26" name="Rectangle 8"/>
              <p:cNvSpPr>
                <a:spLocks noChangeArrowheads="1"/>
              </p:cNvSpPr>
              <p:nvPr/>
            </p:nvSpPr>
            <p:spPr bwMode="auto">
              <a:xfrm>
                <a:off x="4200" y="6015"/>
                <a:ext cx="1200" cy="300"/>
              </a:xfrm>
              <a:prstGeom prst="rect">
                <a:avLst/>
              </a:prstGeom>
              <a:solidFill>
                <a:srgbClr val="FFFFFF"/>
              </a:solidFill>
              <a:ln w="9525">
                <a:solidFill>
                  <a:srgbClr val="000000"/>
                </a:solidFill>
                <a:miter lim="800000"/>
                <a:headEnd/>
                <a:tailEnd/>
              </a:ln>
            </p:spPr>
            <p:txBody>
              <a:bodyPr/>
              <a:lstStyle/>
              <a:p>
                <a:endParaRPr lang="en-US"/>
              </a:p>
            </p:txBody>
          </p:sp>
          <p:sp>
            <p:nvSpPr>
              <p:cNvPr id="27" name="Rectangle 9"/>
              <p:cNvSpPr>
                <a:spLocks noChangeArrowheads="1"/>
              </p:cNvSpPr>
              <p:nvPr/>
            </p:nvSpPr>
            <p:spPr bwMode="auto">
              <a:xfrm>
                <a:off x="4335" y="5970"/>
                <a:ext cx="885" cy="375"/>
              </a:xfrm>
              <a:prstGeom prst="rect">
                <a:avLst/>
              </a:prstGeom>
              <a:noFill/>
              <a:ln w="9525">
                <a:noFill/>
                <a:miter lim="800000"/>
                <a:headEnd/>
                <a:tailEnd/>
              </a:ln>
            </p:spPr>
            <p:txBody>
              <a:bodyPr/>
              <a:lstStyle/>
              <a:p>
                <a:pPr>
                  <a:spcAft>
                    <a:spcPts val="1000"/>
                  </a:spcAft>
                </a:pPr>
                <a:r>
                  <a:rPr lang="en-US" sz="1100">
                    <a:latin typeface="Calibri" pitchFamily="34" charset="0"/>
                  </a:rPr>
                  <a:t>File</a:t>
                </a:r>
                <a:endParaRPr lang="en-US"/>
              </a:p>
            </p:txBody>
          </p:sp>
        </p:grpSp>
        <p:grpSp>
          <p:nvGrpSpPr>
            <p:cNvPr id="8" name="Group 10"/>
            <p:cNvGrpSpPr>
              <a:grpSpLocks/>
            </p:cNvGrpSpPr>
            <p:nvPr/>
          </p:nvGrpSpPr>
          <p:grpSpPr bwMode="auto">
            <a:xfrm>
              <a:off x="4008" y="4032"/>
              <a:ext cx="1020" cy="375"/>
              <a:chOff x="4200" y="5970"/>
              <a:chExt cx="1200" cy="375"/>
            </a:xfrm>
          </p:grpSpPr>
          <p:sp>
            <p:nvSpPr>
              <p:cNvPr id="24" name="Rectangle 11"/>
              <p:cNvSpPr>
                <a:spLocks noChangeArrowheads="1"/>
              </p:cNvSpPr>
              <p:nvPr/>
            </p:nvSpPr>
            <p:spPr bwMode="auto">
              <a:xfrm>
                <a:off x="4200" y="6015"/>
                <a:ext cx="1200" cy="300"/>
              </a:xfrm>
              <a:prstGeom prst="rect">
                <a:avLst/>
              </a:prstGeom>
              <a:solidFill>
                <a:srgbClr val="FFFFFF"/>
              </a:solidFill>
              <a:ln w="9525">
                <a:solidFill>
                  <a:srgbClr val="000000"/>
                </a:solidFill>
                <a:miter lim="800000"/>
                <a:headEnd/>
                <a:tailEnd/>
              </a:ln>
            </p:spPr>
            <p:txBody>
              <a:bodyPr/>
              <a:lstStyle/>
              <a:p>
                <a:endParaRPr lang="en-US"/>
              </a:p>
            </p:txBody>
          </p:sp>
          <p:sp>
            <p:nvSpPr>
              <p:cNvPr id="25" name="Rectangle 12"/>
              <p:cNvSpPr>
                <a:spLocks noChangeArrowheads="1"/>
              </p:cNvSpPr>
              <p:nvPr/>
            </p:nvSpPr>
            <p:spPr bwMode="auto">
              <a:xfrm>
                <a:off x="4335" y="5970"/>
                <a:ext cx="885" cy="375"/>
              </a:xfrm>
              <a:prstGeom prst="rect">
                <a:avLst/>
              </a:prstGeom>
              <a:noFill/>
              <a:ln w="9525">
                <a:noFill/>
                <a:miter lim="800000"/>
                <a:headEnd/>
                <a:tailEnd/>
              </a:ln>
            </p:spPr>
            <p:txBody>
              <a:bodyPr/>
              <a:lstStyle/>
              <a:p>
                <a:pPr>
                  <a:spcAft>
                    <a:spcPts val="1000"/>
                  </a:spcAft>
                </a:pPr>
                <a:r>
                  <a:rPr lang="en-US" sz="1100">
                    <a:latin typeface="Calibri" pitchFamily="34" charset="0"/>
                  </a:rPr>
                  <a:t>File</a:t>
                </a:r>
                <a:endParaRPr lang="en-US"/>
              </a:p>
            </p:txBody>
          </p:sp>
        </p:grpSp>
        <p:grpSp>
          <p:nvGrpSpPr>
            <p:cNvPr id="9" name="Group 13"/>
            <p:cNvGrpSpPr>
              <a:grpSpLocks/>
            </p:cNvGrpSpPr>
            <p:nvPr/>
          </p:nvGrpSpPr>
          <p:grpSpPr bwMode="auto">
            <a:xfrm>
              <a:off x="1785" y="2668"/>
              <a:ext cx="1020" cy="375"/>
              <a:chOff x="4200" y="5970"/>
              <a:chExt cx="1200" cy="375"/>
            </a:xfrm>
          </p:grpSpPr>
          <p:sp>
            <p:nvSpPr>
              <p:cNvPr id="22" name="Rectangle 14"/>
              <p:cNvSpPr>
                <a:spLocks noChangeArrowheads="1"/>
              </p:cNvSpPr>
              <p:nvPr/>
            </p:nvSpPr>
            <p:spPr bwMode="auto">
              <a:xfrm>
                <a:off x="4200" y="6015"/>
                <a:ext cx="1200" cy="300"/>
              </a:xfrm>
              <a:prstGeom prst="rect">
                <a:avLst/>
              </a:prstGeom>
              <a:solidFill>
                <a:srgbClr val="FFFFFF"/>
              </a:solidFill>
              <a:ln w="9525">
                <a:solidFill>
                  <a:srgbClr val="000000"/>
                </a:solidFill>
                <a:miter lim="800000"/>
                <a:headEnd/>
                <a:tailEnd/>
              </a:ln>
            </p:spPr>
            <p:txBody>
              <a:bodyPr/>
              <a:lstStyle/>
              <a:p>
                <a:endParaRPr lang="en-US"/>
              </a:p>
            </p:txBody>
          </p:sp>
          <p:sp>
            <p:nvSpPr>
              <p:cNvPr id="23" name="Rectangle 15"/>
              <p:cNvSpPr>
                <a:spLocks noChangeArrowheads="1"/>
              </p:cNvSpPr>
              <p:nvPr/>
            </p:nvSpPr>
            <p:spPr bwMode="auto">
              <a:xfrm>
                <a:off x="4335" y="5970"/>
                <a:ext cx="885" cy="375"/>
              </a:xfrm>
              <a:prstGeom prst="rect">
                <a:avLst/>
              </a:prstGeom>
              <a:noFill/>
              <a:ln w="9525">
                <a:noFill/>
                <a:miter lim="800000"/>
                <a:headEnd/>
                <a:tailEnd/>
              </a:ln>
            </p:spPr>
            <p:txBody>
              <a:bodyPr/>
              <a:lstStyle/>
              <a:p>
                <a:pPr>
                  <a:spcAft>
                    <a:spcPts val="1000"/>
                  </a:spcAft>
                </a:pPr>
                <a:r>
                  <a:rPr lang="en-US" sz="1100">
                    <a:latin typeface="Calibri" pitchFamily="34" charset="0"/>
                  </a:rPr>
                  <a:t>File</a:t>
                </a:r>
                <a:endParaRPr lang="en-US"/>
              </a:p>
            </p:txBody>
          </p:sp>
        </p:grpSp>
        <p:grpSp>
          <p:nvGrpSpPr>
            <p:cNvPr id="10" name="Group 16"/>
            <p:cNvGrpSpPr>
              <a:grpSpLocks/>
            </p:cNvGrpSpPr>
            <p:nvPr/>
          </p:nvGrpSpPr>
          <p:grpSpPr bwMode="auto">
            <a:xfrm>
              <a:off x="4225" y="1362"/>
              <a:ext cx="1020" cy="375"/>
              <a:chOff x="4200" y="5970"/>
              <a:chExt cx="1200" cy="375"/>
            </a:xfrm>
          </p:grpSpPr>
          <p:sp>
            <p:nvSpPr>
              <p:cNvPr id="20" name="Rectangle 17"/>
              <p:cNvSpPr>
                <a:spLocks noChangeArrowheads="1"/>
              </p:cNvSpPr>
              <p:nvPr/>
            </p:nvSpPr>
            <p:spPr bwMode="auto">
              <a:xfrm>
                <a:off x="4200" y="6015"/>
                <a:ext cx="1200" cy="300"/>
              </a:xfrm>
              <a:prstGeom prst="rect">
                <a:avLst/>
              </a:prstGeom>
              <a:solidFill>
                <a:srgbClr val="FFFFFF"/>
              </a:solidFill>
              <a:ln w="9525">
                <a:solidFill>
                  <a:srgbClr val="000000"/>
                </a:solidFill>
                <a:miter lim="800000"/>
                <a:headEnd/>
                <a:tailEnd/>
              </a:ln>
            </p:spPr>
            <p:txBody>
              <a:bodyPr/>
              <a:lstStyle/>
              <a:p>
                <a:endParaRPr lang="en-US"/>
              </a:p>
            </p:txBody>
          </p:sp>
          <p:sp>
            <p:nvSpPr>
              <p:cNvPr id="21" name="Rectangle 18"/>
              <p:cNvSpPr>
                <a:spLocks noChangeArrowheads="1"/>
              </p:cNvSpPr>
              <p:nvPr/>
            </p:nvSpPr>
            <p:spPr bwMode="auto">
              <a:xfrm>
                <a:off x="4335" y="5970"/>
                <a:ext cx="885" cy="375"/>
              </a:xfrm>
              <a:prstGeom prst="rect">
                <a:avLst/>
              </a:prstGeom>
              <a:noFill/>
              <a:ln w="9525">
                <a:noFill/>
                <a:miter lim="800000"/>
                <a:headEnd/>
                <a:tailEnd/>
              </a:ln>
            </p:spPr>
            <p:txBody>
              <a:bodyPr/>
              <a:lstStyle/>
              <a:p>
                <a:pPr>
                  <a:spcAft>
                    <a:spcPts val="1000"/>
                  </a:spcAft>
                </a:pPr>
                <a:r>
                  <a:rPr lang="en-US" sz="1100">
                    <a:latin typeface="Calibri" pitchFamily="34" charset="0"/>
                  </a:rPr>
                  <a:t>File</a:t>
                </a:r>
                <a:endParaRPr lang="en-US"/>
              </a:p>
            </p:txBody>
          </p:sp>
        </p:grpSp>
        <p:grpSp>
          <p:nvGrpSpPr>
            <p:cNvPr id="11" name="Group 19"/>
            <p:cNvGrpSpPr>
              <a:grpSpLocks/>
            </p:cNvGrpSpPr>
            <p:nvPr/>
          </p:nvGrpSpPr>
          <p:grpSpPr bwMode="auto">
            <a:xfrm>
              <a:off x="4402" y="1597"/>
              <a:ext cx="426" cy="913"/>
              <a:chOff x="4200" y="5970"/>
              <a:chExt cx="1200" cy="375"/>
            </a:xfrm>
          </p:grpSpPr>
          <p:sp>
            <p:nvSpPr>
              <p:cNvPr id="18" name="AutoShape 20"/>
              <p:cNvSpPr>
                <a:spLocks noChangeArrowheads="1"/>
              </p:cNvSpPr>
              <p:nvPr/>
            </p:nvSpPr>
            <p:spPr bwMode="auto">
              <a:xfrm>
                <a:off x="4200" y="6015"/>
                <a:ext cx="1200" cy="30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19" name="AutoShape 21"/>
              <p:cNvSpPr>
                <a:spLocks noChangeArrowheads="1"/>
              </p:cNvSpPr>
              <p:nvPr/>
            </p:nvSpPr>
            <p:spPr bwMode="auto">
              <a:xfrm flipV="1">
                <a:off x="4335" y="5970"/>
                <a:ext cx="885" cy="375"/>
              </a:xfrm>
              <a:prstGeom prst="downArrow">
                <a:avLst>
                  <a:gd name="adj1" fmla="val 50000"/>
                  <a:gd name="adj2" fmla="val 25000"/>
                </a:avLst>
              </a:prstGeom>
              <a:noFill/>
              <a:ln w="9525">
                <a:noFill/>
                <a:miter lim="800000"/>
                <a:headEnd/>
                <a:tailEnd/>
              </a:ln>
            </p:spPr>
            <p:txBody>
              <a:bodyPr/>
              <a:lstStyle/>
              <a:p>
                <a:endParaRPr lang="en-US"/>
              </a:p>
            </p:txBody>
          </p:sp>
        </p:grpSp>
        <p:grpSp>
          <p:nvGrpSpPr>
            <p:cNvPr id="12" name="Group 22"/>
            <p:cNvGrpSpPr>
              <a:grpSpLocks/>
            </p:cNvGrpSpPr>
            <p:nvPr/>
          </p:nvGrpSpPr>
          <p:grpSpPr bwMode="auto">
            <a:xfrm>
              <a:off x="4320" y="3248"/>
              <a:ext cx="427" cy="885"/>
              <a:chOff x="4200" y="5970"/>
              <a:chExt cx="1200" cy="375"/>
            </a:xfrm>
          </p:grpSpPr>
          <p:sp>
            <p:nvSpPr>
              <p:cNvPr id="16" name="AutoShape 23"/>
              <p:cNvSpPr>
                <a:spLocks noChangeArrowheads="1"/>
              </p:cNvSpPr>
              <p:nvPr/>
            </p:nvSpPr>
            <p:spPr bwMode="auto">
              <a:xfrm>
                <a:off x="4200" y="6015"/>
                <a:ext cx="1200" cy="300"/>
              </a:xfrm>
              <a:prstGeom prst="up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17" name="AutoShape 24"/>
              <p:cNvSpPr>
                <a:spLocks noChangeArrowheads="1"/>
              </p:cNvSpPr>
              <p:nvPr/>
            </p:nvSpPr>
            <p:spPr bwMode="auto">
              <a:xfrm flipV="1">
                <a:off x="4335" y="5970"/>
                <a:ext cx="885" cy="375"/>
              </a:xfrm>
              <a:prstGeom prst="upArrow">
                <a:avLst>
                  <a:gd name="adj1" fmla="val 50000"/>
                  <a:gd name="adj2" fmla="val 25000"/>
                </a:avLst>
              </a:prstGeom>
              <a:noFill/>
              <a:ln w="9525">
                <a:noFill/>
                <a:miter lim="800000"/>
                <a:headEnd/>
                <a:tailEnd/>
              </a:ln>
            </p:spPr>
            <p:txBody>
              <a:bodyPr/>
              <a:lstStyle/>
              <a:p>
                <a:endParaRPr lang="en-US"/>
              </a:p>
            </p:txBody>
          </p:sp>
        </p:grpSp>
        <p:grpSp>
          <p:nvGrpSpPr>
            <p:cNvPr id="13" name="Group 25"/>
            <p:cNvGrpSpPr>
              <a:grpSpLocks/>
            </p:cNvGrpSpPr>
            <p:nvPr/>
          </p:nvGrpSpPr>
          <p:grpSpPr bwMode="auto">
            <a:xfrm>
              <a:off x="5595" y="2719"/>
              <a:ext cx="900" cy="405"/>
              <a:chOff x="4200" y="5970"/>
              <a:chExt cx="1200" cy="375"/>
            </a:xfrm>
          </p:grpSpPr>
          <p:sp>
            <p:nvSpPr>
              <p:cNvPr id="14" name="AutoShape 26"/>
              <p:cNvSpPr>
                <a:spLocks noChangeArrowheads="1"/>
              </p:cNvSpPr>
              <p:nvPr/>
            </p:nvSpPr>
            <p:spPr bwMode="auto">
              <a:xfrm>
                <a:off x="4200" y="6015"/>
                <a:ext cx="1200" cy="300"/>
              </a:xfrm>
              <a:prstGeom prst="leftArrow">
                <a:avLst>
                  <a:gd name="adj1" fmla="val 50000"/>
                  <a:gd name="adj2" fmla="val 100000"/>
                </a:avLst>
              </a:prstGeom>
              <a:solidFill>
                <a:srgbClr val="FFFFFF"/>
              </a:solidFill>
              <a:ln w="9525">
                <a:solidFill>
                  <a:srgbClr val="000000"/>
                </a:solidFill>
                <a:miter lim="800000"/>
                <a:headEnd/>
                <a:tailEnd/>
              </a:ln>
            </p:spPr>
            <p:txBody>
              <a:bodyPr/>
              <a:lstStyle/>
              <a:p>
                <a:endParaRPr lang="en-US"/>
              </a:p>
            </p:txBody>
          </p:sp>
          <p:sp>
            <p:nvSpPr>
              <p:cNvPr id="15" name="AutoShape 27"/>
              <p:cNvSpPr>
                <a:spLocks noChangeArrowheads="1"/>
              </p:cNvSpPr>
              <p:nvPr/>
            </p:nvSpPr>
            <p:spPr bwMode="auto">
              <a:xfrm flipV="1">
                <a:off x="4335" y="5970"/>
                <a:ext cx="885" cy="375"/>
              </a:xfrm>
              <a:prstGeom prst="leftArrow">
                <a:avLst>
                  <a:gd name="adj1" fmla="val 50000"/>
                  <a:gd name="adj2" fmla="val 59000"/>
                </a:avLst>
              </a:prstGeom>
              <a:noFill/>
              <a:ln w="9525">
                <a:noFill/>
                <a:miter lim="800000"/>
                <a:headEnd/>
                <a:tailEnd/>
              </a:ln>
            </p:spPr>
            <p:txBody>
              <a:bodyPr/>
              <a:lstStyle/>
              <a:p>
                <a:endParaRPr lang="en-US"/>
              </a:p>
            </p:txBody>
          </p:sp>
        </p:grpSp>
      </p:grpSp>
      <p:grpSp>
        <p:nvGrpSpPr>
          <p:cNvPr id="30" name="Group 28"/>
          <p:cNvGrpSpPr>
            <a:grpSpLocks/>
          </p:cNvGrpSpPr>
          <p:nvPr/>
        </p:nvGrpSpPr>
        <p:grpSpPr bwMode="auto">
          <a:xfrm>
            <a:off x="3444875" y="3940175"/>
            <a:ext cx="5470525" cy="2613025"/>
            <a:chOff x="2130" y="4150"/>
            <a:chExt cx="8614" cy="4115"/>
          </a:xfrm>
        </p:grpSpPr>
        <p:grpSp>
          <p:nvGrpSpPr>
            <p:cNvPr id="31" name="Group 29"/>
            <p:cNvGrpSpPr>
              <a:grpSpLocks/>
            </p:cNvGrpSpPr>
            <p:nvPr/>
          </p:nvGrpSpPr>
          <p:grpSpPr bwMode="auto">
            <a:xfrm>
              <a:off x="6151" y="4920"/>
              <a:ext cx="426" cy="913"/>
              <a:chOff x="4200" y="5970"/>
              <a:chExt cx="1200" cy="375"/>
            </a:xfrm>
          </p:grpSpPr>
          <p:sp>
            <p:nvSpPr>
              <p:cNvPr id="56" name="AutoShape 30"/>
              <p:cNvSpPr>
                <a:spLocks noChangeArrowheads="1"/>
              </p:cNvSpPr>
              <p:nvPr/>
            </p:nvSpPr>
            <p:spPr bwMode="auto">
              <a:xfrm>
                <a:off x="4200" y="6015"/>
                <a:ext cx="1200" cy="300"/>
              </a:xfrm>
              <a:prstGeom prst="down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57" name="AutoShape 31"/>
              <p:cNvSpPr>
                <a:spLocks noChangeArrowheads="1"/>
              </p:cNvSpPr>
              <p:nvPr/>
            </p:nvSpPr>
            <p:spPr bwMode="auto">
              <a:xfrm flipV="1">
                <a:off x="4335" y="5970"/>
                <a:ext cx="885" cy="375"/>
              </a:xfrm>
              <a:prstGeom prst="downArrow">
                <a:avLst>
                  <a:gd name="adj1" fmla="val 50000"/>
                  <a:gd name="adj2" fmla="val 25000"/>
                </a:avLst>
              </a:prstGeom>
              <a:noFill/>
              <a:ln w="9525">
                <a:noFill/>
                <a:miter lim="800000"/>
                <a:headEnd/>
                <a:tailEnd/>
              </a:ln>
            </p:spPr>
            <p:txBody>
              <a:bodyPr/>
              <a:lstStyle/>
              <a:p>
                <a:endParaRPr lang="en-US"/>
              </a:p>
            </p:txBody>
          </p:sp>
        </p:grpSp>
        <p:grpSp>
          <p:nvGrpSpPr>
            <p:cNvPr id="32" name="Group 32"/>
            <p:cNvGrpSpPr>
              <a:grpSpLocks/>
            </p:cNvGrpSpPr>
            <p:nvPr/>
          </p:nvGrpSpPr>
          <p:grpSpPr bwMode="auto">
            <a:xfrm>
              <a:off x="2130" y="4150"/>
              <a:ext cx="8614" cy="4115"/>
              <a:chOff x="3896" y="2767"/>
              <a:chExt cx="8614" cy="4115"/>
            </a:xfrm>
          </p:grpSpPr>
          <p:sp>
            <p:nvSpPr>
              <p:cNvPr id="33" name="Rectangle 33"/>
              <p:cNvSpPr>
                <a:spLocks noChangeArrowheads="1"/>
              </p:cNvSpPr>
              <p:nvPr/>
            </p:nvSpPr>
            <p:spPr bwMode="auto">
              <a:xfrm>
                <a:off x="7250" y="4390"/>
                <a:ext cx="1900" cy="960"/>
              </a:xfrm>
              <a:prstGeom prst="rect">
                <a:avLst/>
              </a:prstGeom>
              <a:solidFill>
                <a:srgbClr val="FFFFFF"/>
              </a:solidFill>
              <a:ln w="9525">
                <a:solidFill>
                  <a:srgbClr val="000000"/>
                </a:solidFill>
                <a:miter lim="800000"/>
                <a:headEnd/>
                <a:tailEnd/>
              </a:ln>
            </p:spPr>
            <p:txBody>
              <a:bodyPr/>
              <a:lstStyle/>
              <a:p>
                <a:pPr algn="ctr">
                  <a:spcAft>
                    <a:spcPts val="1000"/>
                  </a:spcAft>
                </a:pPr>
                <a:endParaRPr lang="en-US" sz="1100">
                  <a:latin typeface="Calibri" pitchFamily="34" charset="0"/>
                </a:endParaRPr>
              </a:p>
              <a:p>
                <a:pPr algn="ctr">
                  <a:spcAft>
                    <a:spcPts val="1000"/>
                  </a:spcAft>
                </a:pPr>
                <a:r>
                  <a:rPr lang="en-US" sz="1100">
                    <a:latin typeface="Calibri" pitchFamily="34" charset="0"/>
                  </a:rPr>
                  <a:t>Database</a:t>
                </a:r>
                <a:endParaRPr lang="en-US"/>
              </a:p>
            </p:txBody>
          </p:sp>
          <p:grpSp>
            <p:nvGrpSpPr>
              <p:cNvPr id="34" name="Group 34"/>
              <p:cNvGrpSpPr>
                <a:grpSpLocks/>
              </p:cNvGrpSpPr>
              <p:nvPr/>
            </p:nvGrpSpPr>
            <p:grpSpPr bwMode="auto">
              <a:xfrm>
                <a:off x="3896" y="2767"/>
                <a:ext cx="8614" cy="4115"/>
                <a:chOff x="3896" y="2767"/>
                <a:chExt cx="8614" cy="4115"/>
              </a:xfrm>
            </p:grpSpPr>
            <p:grpSp>
              <p:nvGrpSpPr>
                <p:cNvPr id="35" name="Group 35"/>
                <p:cNvGrpSpPr>
                  <a:grpSpLocks/>
                </p:cNvGrpSpPr>
                <p:nvPr/>
              </p:nvGrpSpPr>
              <p:grpSpPr bwMode="auto">
                <a:xfrm>
                  <a:off x="6360" y="4630"/>
                  <a:ext cx="900" cy="405"/>
                  <a:chOff x="4200" y="5970"/>
                  <a:chExt cx="1200" cy="375"/>
                </a:xfrm>
              </p:grpSpPr>
              <p:sp>
                <p:nvSpPr>
                  <p:cNvPr id="54" name="AutoShape 36"/>
                  <p:cNvSpPr>
                    <a:spLocks noChangeArrowheads="1"/>
                  </p:cNvSpPr>
                  <p:nvPr/>
                </p:nvSpPr>
                <p:spPr bwMode="auto">
                  <a:xfrm>
                    <a:off x="4200" y="6015"/>
                    <a:ext cx="1200" cy="300"/>
                  </a:xfrm>
                  <a:prstGeom prst="rightArrow">
                    <a:avLst>
                      <a:gd name="adj1" fmla="val 50000"/>
                      <a:gd name="adj2" fmla="val 100000"/>
                    </a:avLst>
                  </a:prstGeom>
                  <a:solidFill>
                    <a:srgbClr val="FFFFFF"/>
                  </a:solidFill>
                  <a:ln w="9525">
                    <a:solidFill>
                      <a:srgbClr val="000000"/>
                    </a:solidFill>
                    <a:miter lim="800000"/>
                    <a:headEnd/>
                    <a:tailEnd/>
                  </a:ln>
                </p:spPr>
                <p:txBody>
                  <a:bodyPr/>
                  <a:lstStyle/>
                  <a:p>
                    <a:endParaRPr lang="en-US"/>
                  </a:p>
                </p:txBody>
              </p:sp>
              <p:sp>
                <p:nvSpPr>
                  <p:cNvPr id="55" name="AutoShape 37"/>
                  <p:cNvSpPr>
                    <a:spLocks noChangeArrowheads="1"/>
                  </p:cNvSpPr>
                  <p:nvPr/>
                </p:nvSpPr>
                <p:spPr bwMode="auto">
                  <a:xfrm flipV="1">
                    <a:off x="4335" y="5970"/>
                    <a:ext cx="885" cy="375"/>
                  </a:xfrm>
                  <a:prstGeom prst="rightArrow">
                    <a:avLst>
                      <a:gd name="adj1" fmla="val 50000"/>
                      <a:gd name="adj2" fmla="val 59000"/>
                    </a:avLst>
                  </a:prstGeom>
                  <a:noFill/>
                  <a:ln w="9525">
                    <a:noFill/>
                    <a:miter lim="800000"/>
                    <a:headEnd/>
                    <a:tailEnd/>
                  </a:ln>
                </p:spPr>
                <p:txBody>
                  <a:bodyPr/>
                  <a:lstStyle/>
                  <a:p>
                    <a:endParaRPr lang="en-US"/>
                  </a:p>
                </p:txBody>
              </p:sp>
            </p:grpSp>
            <p:grpSp>
              <p:nvGrpSpPr>
                <p:cNvPr id="36" name="Group 38"/>
                <p:cNvGrpSpPr>
                  <a:grpSpLocks/>
                </p:cNvGrpSpPr>
                <p:nvPr/>
              </p:nvGrpSpPr>
              <p:grpSpPr bwMode="auto">
                <a:xfrm>
                  <a:off x="3896" y="4347"/>
                  <a:ext cx="2460" cy="967"/>
                  <a:chOff x="4200" y="5970"/>
                  <a:chExt cx="1200" cy="375"/>
                </a:xfrm>
              </p:grpSpPr>
              <p:sp>
                <p:nvSpPr>
                  <p:cNvPr id="52" name="Oval 39"/>
                  <p:cNvSpPr>
                    <a:spLocks noChangeArrowheads="1"/>
                  </p:cNvSpPr>
                  <p:nvPr/>
                </p:nvSpPr>
                <p:spPr bwMode="auto">
                  <a:xfrm>
                    <a:off x="4200" y="6015"/>
                    <a:ext cx="1200" cy="300"/>
                  </a:xfrm>
                  <a:prstGeom prst="ellipse">
                    <a:avLst/>
                  </a:prstGeom>
                  <a:solidFill>
                    <a:srgbClr val="FFFFFF"/>
                  </a:solidFill>
                  <a:ln w="9525">
                    <a:solidFill>
                      <a:srgbClr val="000000"/>
                    </a:solidFill>
                    <a:round/>
                    <a:headEnd/>
                    <a:tailEnd/>
                  </a:ln>
                </p:spPr>
                <p:txBody>
                  <a:bodyPr/>
                  <a:lstStyle/>
                  <a:p>
                    <a:endParaRPr lang="en-US"/>
                  </a:p>
                </p:txBody>
              </p:sp>
              <p:sp>
                <p:nvSpPr>
                  <p:cNvPr id="53" name="Oval 40"/>
                  <p:cNvSpPr>
                    <a:spLocks noChangeArrowheads="1"/>
                  </p:cNvSpPr>
                  <p:nvPr/>
                </p:nvSpPr>
                <p:spPr bwMode="auto">
                  <a:xfrm>
                    <a:off x="4335" y="5970"/>
                    <a:ext cx="885" cy="375"/>
                  </a:xfrm>
                  <a:prstGeom prst="ellipse">
                    <a:avLst/>
                  </a:prstGeom>
                  <a:noFill/>
                  <a:ln w="9525">
                    <a:noFill/>
                    <a:round/>
                    <a:headEnd/>
                    <a:tailEnd/>
                  </a:ln>
                </p:spPr>
                <p:txBody>
                  <a:bodyPr/>
                  <a:lstStyle/>
                  <a:p>
                    <a:pPr>
                      <a:spcAft>
                        <a:spcPts val="1000"/>
                      </a:spcAft>
                    </a:pPr>
                    <a:r>
                      <a:rPr lang="en-US" sz="1000">
                        <a:latin typeface="Calibri" pitchFamily="34" charset="0"/>
                      </a:rPr>
                      <a:t>Information System</a:t>
                    </a:r>
                    <a:endParaRPr lang="en-US" sz="1000"/>
                  </a:p>
                </p:txBody>
              </p:sp>
            </p:grpSp>
            <p:grpSp>
              <p:nvGrpSpPr>
                <p:cNvPr id="37" name="Group 41"/>
                <p:cNvGrpSpPr>
                  <a:grpSpLocks/>
                </p:cNvGrpSpPr>
                <p:nvPr/>
              </p:nvGrpSpPr>
              <p:grpSpPr bwMode="auto">
                <a:xfrm>
                  <a:off x="7875" y="5208"/>
                  <a:ext cx="427" cy="885"/>
                  <a:chOff x="4200" y="5970"/>
                  <a:chExt cx="1200" cy="375"/>
                </a:xfrm>
              </p:grpSpPr>
              <p:sp>
                <p:nvSpPr>
                  <p:cNvPr id="50" name="AutoShape 42"/>
                  <p:cNvSpPr>
                    <a:spLocks noChangeArrowheads="1"/>
                  </p:cNvSpPr>
                  <p:nvPr/>
                </p:nvSpPr>
                <p:spPr bwMode="auto">
                  <a:xfrm>
                    <a:off x="4200" y="6015"/>
                    <a:ext cx="1200" cy="300"/>
                  </a:xfrm>
                  <a:prstGeom prst="upArrow">
                    <a:avLst>
                      <a:gd name="adj1" fmla="val 50000"/>
                      <a:gd name="adj2" fmla="val 25000"/>
                    </a:avLst>
                  </a:prstGeom>
                  <a:solidFill>
                    <a:srgbClr val="FFFFFF"/>
                  </a:solidFill>
                  <a:ln w="9525">
                    <a:solidFill>
                      <a:srgbClr val="000000"/>
                    </a:solidFill>
                    <a:miter lim="800000"/>
                    <a:headEnd/>
                    <a:tailEnd/>
                  </a:ln>
                </p:spPr>
                <p:txBody>
                  <a:bodyPr/>
                  <a:lstStyle/>
                  <a:p>
                    <a:endParaRPr lang="en-US"/>
                  </a:p>
                </p:txBody>
              </p:sp>
              <p:sp>
                <p:nvSpPr>
                  <p:cNvPr id="51" name="AutoShape 43"/>
                  <p:cNvSpPr>
                    <a:spLocks noChangeArrowheads="1"/>
                  </p:cNvSpPr>
                  <p:nvPr/>
                </p:nvSpPr>
                <p:spPr bwMode="auto">
                  <a:xfrm flipV="1">
                    <a:off x="4335" y="5970"/>
                    <a:ext cx="885" cy="375"/>
                  </a:xfrm>
                  <a:prstGeom prst="upArrow">
                    <a:avLst>
                      <a:gd name="adj1" fmla="val 50000"/>
                      <a:gd name="adj2" fmla="val 25000"/>
                    </a:avLst>
                  </a:prstGeom>
                  <a:noFill/>
                  <a:ln w="9525">
                    <a:noFill/>
                    <a:miter lim="800000"/>
                    <a:headEnd/>
                    <a:tailEnd/>
                  </a:ln>
                </p:spPr>
                <p:txBody>
                  <a:bodyPr/>
                  <a:lstStyle/>
                  <a:p>
                    <a:endParaRPr lang="en-US"/>
                  </a:p>
                </p:txBody>
              </p:sp>
            </p:grpSp>
            <p:grpSp>
              <p:nvGrpSpPr>
                <p:cNvPr id="38" name="Group 44"/>
                <p:cNvGrpSpPr>
                  <a:grpSpLocks/>
                </p:cNvGrpSpPr>
                <p:nvPr/>
              </p:nvGrpSpPr>
              <p:grpSpPr bwMode="auto">
                <a:xfrm>
                  <a:off x="9150" y="4679"/>
                  <a:ext cx="900" cy="405"/>
                  <a:chOff x="4200" y="5970"/>
                  <a:chExt cx="1200" cy="375"/>
                </a:xfrm>
              </p:grpSpPr>
              <p:sp>
                <p:nvSpPr>
                  <p:cNvPr id="48" name="AutoShape 45"/>
                  <p:cNvSpPr>
                    <a:spLocks noChangeArrowheads="1"/>
                  </p:cNvSpPr>
                  <p:nvPr/>
                </p:nvSpPr>
                <p:spPr bwMode="auto">
                  <a:xfrm>
                    <a:off x="4200" y="6015"/>
                    <a:ext cx="1200" cy="300"/>
                  </a:xfrm>
                  <a:prstGeom prst="leftArrow">
                    <a:avLst>
                      <a:gd name="adj1" fmla="val 50000"/>
                      <a:gd name="adj2" fmla="val 100000"/>
                    </a:avLst>
                  </a:prstGeom>
                  <a:solidFill>
                    <a:srgbClr val="FFFFFF"/>
                  </a:solidFill>
                  <a:ln w="9525">
                    <a:solidFill>
                      <a:srgbClr val="000000"/>
                    </a:solidFill>
                    <a:miter lim="800000"/>
                    <a:headEnd/>
                    <a:tailEnd/>
                  </a:ln>
                </p:spPr>
                <p:txBody>
                  <a:bodyPr/>
                  <a:lstStyle/>
                  <a:p>
                    <a:endParaRPr lang="en-US"/>
                  </a:p>
                </p:txBody>
              </p:sp>
              <p:sp>
                <p:nvSpPr>
                  <p:cNvPr id="49" name="AutoShape 46"/>
                  <p:cNvSpPr>
                    <a:spLocks noChangeArrowheads="1"/>
                  </p:cNvSpPr>
                  <p:nvPr/>
                </p:nvSpPr>
                <p:spPr bwMode="auto">
                  <a:xfrm flipV="1">
                    <a:off x="4335" y="5970"/>
                    <a:ext cx="885" cy="375"/>
                  </a:xfrm>
                  <a:prstGeom prst="leftArrow">
                    <a:avLst>
                      <a:gd name="adj1" fmla="val 50000"/>
                      <a:gd name="adj2" fmla="val 59000"/>
                    </a:avLst>
                  </a:prstGeom>
                  <a:noFill/>
                  <a:ln w="9525">
                    <a:noFill/>
                    <a:miter lim="800000"/>
                    <a:headEnd/>
                    <a:tailEnd/>
                  </a:ln>
                </p:spPr>
                <p:txBody>
                  <a:bodyPr/>
                  <a:lstStyle/>
                  <a:p>
                    <a:endParaRPr lang="en-US"/>
                  </a:p>
                </p:txBody>
              </p:sp>
            </p:grpSp>
            <p:grpSp>
              <p:nvGrpSpPr>
                <p:cNvPr id="39" name="Group 47"/>
                <p:cNvGrpSpPr>
                  <a:grpSpLocks/>
                </p:cNvGrpSpPr>
                <p:nvPr/>
              </p:nvGrpSpPr>
              <p:grpSpPr bwMode="auto">
                <a:xfrm>
                  <a:off x="6922" y="2767"/>
                  <a:ext cx="2460" cy="967"/>
                  <a:chOff x="4200" y="5970"/>
                  <a:chExt cx="1200" cy="375"/>
                </a:xfrm>
              </p:grpSpPr>
              <p:sp>
                <p:nvSpPr>
                  <p:cNvPr id="46" name="Oval 48"/>
                  <p:cNvSpPr>
                    <a:spLocks noChangeArrowheads="1"/>
                  </p:cNvSpPr>
                  <p:nvPr/>
                </p:nvSpPr>
                <p:spPr bwMode="auto">
                  <a:xfrm>
                    <a:off x="4200" y="6015"/>
                    <a:ext cx="1200" cy="300"/>
                  </a:xfrm>
                  <a:prstGeom prst="ellipse">
                    <a:avLst/>
                  </a:prstGeom>
                  <a:solidFill>
                    <a:srgbClr val="FFFFFF"/>
                  </a:solidFill>
                  <a:ln w="9525">
                    <a:solidFill>
                      <a:srgbClr val="000000"/>
                    </a:solidFill>
                    <a:round/>
                    <a:headEnd/>
                    <a:tailEnd/>
                  </a:ln>
                </p:spPr>
                <p:txBody>
                  <a:bodyPr/>
                  <a:lstStyle/>
                  <a:p>
                    <a:endParaRPr lang="en-US"/>
                  </a:p>
                </p:txBody>
              </p:sp>
              <p:sp>
                <p:nvSpPr>
                  <p:cNvPr id="47" name="Oval 49"/>
                  <p:cNvSpPr>
                    <a:spLocks noChangeArrowheads="1"/>
                  </p:cNvSpPr>
                  <p:nvPr/>
                </p:nvSpPr>
                <p:spPr bwMode="auto">
                  <a:xfrm>
                    <a:off x="4335" y="5970"/>
                    <a:ext cx="885" cy="375"/>
                  </a:xfrm>
                  <a:prstGeom prst="ellipse">
                    <a:avLst/>
                  </a:prstGeom>
                  <a:noFill/>
                  <a:ln w="9525">
                    <a:noFill/>
                    <a:round/>
                    <a:headEnd/>
                    <a:tailEnd/>
                  </a:ln>
                </p:spPr>
                <p:txBody>
                  <a:bodyPr/>
                  <a:lstStyle/>
                  <a:p>
                    <a:pPr>
                      <a:spcAft>
                        <a:spcPts val="1000"/>
                      </a:spcAft>
                    </a:pPr>
                    <a:r>
                      <a:rPr lang="en-US" sz="1000">
                        <a:latin typeface="Calibri" pitchFamily="34" charset="0"/>
                      </a:rPr>
                      <a:t>Information System</a:t>
                    </a:r>
                    <a:endParaRPr lang="en-US" sz="1000"/>
                  </a:p>
                </p:txBody>
              </p:sp>
            </p:grpSp>
            <p:grpSp>
              <p:nvGrpSpPr>
                <p:cNvPr id="40" name="Group 50"/>
                <p:cNvGrpSpPr>
                  <a:grpSpLocks/>
                </p:cNvGrpSpPr>
                <p:nvPr/>
              </p:nvGrpSpPr>
              <p:grpSpPr bwMode="auto">
                <a:xfrm>
                  <a:off x="10050" y="4388"/>
                  <a:ext cx="2460" cy="967"/>
                  <a:chOff x="4200" y="5970"/>
                  <a:chExt cx="1200" cy="375"/>
                </a:xfrm>
              </p:grpSpPr>
              <p:sp>
                <p:nvSpPr>
                  <p:cNvPr id="44" name="Oval 51"/>
                  <p:cNvSpPr>
                    <a:spLocks noChangeArrowheads="1"/>
                  </p:cNvSpPr>
                  <p:nvPr/>
                </p:nvSpPr>
                <p:spPr bwMode="auto">
                  <a:xfrm>
                    <a:off x="4200" y="6015"/>
                    <a:ext cx="1200" cy="300"/>
                  </a:xfrm>
                  <a:prstGeom prst="ellipse">
                    <a:avLst/>
                  </a:prstGeom>
                  <a:solidFill>
                    <a:srgbClr val="FFFFFF"/>
                  </a:solidFill>
                  <a:ln w="9525">
                    <a:solidFill>
                      <a:srgbClr val="000000"/>
                    </a:solidFill>
                    <a:round/>
                    <a:headEnd/>
                    <a:tailEnd/>
                  </a:ln>
                </p:spPr>
                <p:txBody>
                  <a:bodyPr/>
                  <a:lstStyle/>
                  <a:p>
                    <a:endParaRPr lang="en-US"/>
                  </a:p>
                </p:txBody>
              </p:sp>
              <p:sp>
                <p:nvSpPr>
                  <p:cNvPr id="45" name="Oval 52"/>
                  <p:cNvSpPr>
                    <a:spLocks noChangeArrowheads="1"/>
                  </p:cNvSpPr>
                  <p:nvPr/>
                </p:nvSpPr>
                <p:spPr bwMode="auto">
                  <a:xfrm>
                    <a:off x="4335" y="5970"/>
                    <a:ext cx="885" cy="375"/>
                  </a:xfrm>
                  <a:prstGeom prst="ellipse">
                    <a:avLst/>
                  </a:prstGeom>
                  <a:noFill/>
                  <a:ln w="9525">
                    <a:noFill/>
                    <a:round/>
                    <a:headEnd/>
                    <a:tailEnd/>
                  </a:ln>
                </p:spPr>
                <p:txBody>
                  <a:bodyPr/>
                  <a:lstStyle/>
                  <a:p>
                    <a:pPr>
                      <a:spcAft>
                        <a:spcPts val="1000"/>
                      </a:spcAft>
                    </a:pPr>
                    <a:r>
                      <a:rPr lang="en-US" sz="1000">
                        <a:latin typeface="Calibri" pitchFamily="34" charset="0"/>
                      </a:rPr>
                      <a:t>Information System</a:t>
                    </a:r>
                    <a:endParaRPr lang="en-US" sz="1000"/>
                  </a:p>
                </p:txBody>
              </p:sp>
            </p:grpSp>
            <p:grpSp>
              <p:nvGrpSpPr>
                <p:cNvPr id="41" name="Group 53"/>
                <p:cNvGrpSpPr>
                  <a:grpSpLocks/>
                </p:cNvGrpSpPr>
                <p:nvPr/>
              </p:nvGrpSpPr>
              <p:grpSpPr bwMode="auto">
                <a:xfrm>
                  <a:off x="6851" y="5915"/>
                  <a:ext cx="2460" cy="967"/>
                  <a:chOff x="4200" y="5970"/>
                  <a:chExt cx="1200" cy="375"/>
                </a:xfrm>
              </p:grpSpPr>
              <p:sp>
                <p:nvSpPr>
                  <p:cNvPr id="42" name="Oval 54"/>
                  <p:cNvSpPr>
                    <a:spLocks noChangeArrowheads="1"/>
                  </p:cNvSpPr>
                  <p:nvPr/>
                </p:nvSpPr>
                <p:spPr bwMode="auto">
                  <a:xfrm>
                    <a:off x="4200" y="6015"/>
                    <a:ext cx="1200" cy="300"/>
                  </a:xfrm>
                  <a:prstGeom prst="ellipse">
                    <a:avLst/>
                  </a:prstGeom>
                  <a:solidFill>
                    <a:srgbClr val="FFFFFF"/>
                  </a:solidFill>
                  <a:ln w="9525">
                    <a:solidFill>
                      <a:srgbClr val="000000"/>
                    </a:solidFill>
                    <a:round/>
                    <a:headEnd/>
                    <a:tailEnd/>
                  </a:ln>
                </p:spPr>
                <p:txBody>
                  <a:bodyPr/>
                  <a:lstStyle/>
                  <a:p>
                    <a:endParaRPr lang="en-US"/>
                  </a:p>
                </p:txBody>
              </p:sp>
              <p:sp>
                <p:nvSpPr>
                  <p:cNvPr id="43" name="Oval 55"/>
                  <p:cNvSpPr>
                    <a:spLocks noChangeArrowheads="1"/>
                  </p:cNvSpPr>
                  <p:nvPr/>
                </p:nvSpPr>
                <p:spPr bwMode="auto">
                  <a:xfrm>
                    <a:off x="4335" y="5970"/>
                    <a:ext cx="885" cy="375"/>
                  </a:xfrm>
                  <a:prstGeom prst="ellipse">
                    <a:avLst/>
                  </a:prstGeom>
                  <a:noFill/>
                  <a:ln w="9525">
                    <a:noFill/>
                    <a:round/>
                    <a:headEnd/>
                    <a:tailEnd/>
                  </a:ln>
                </p:spPr>
                <p:txBody>
                  <a:bodyPr/>
                  <a:lstStyle/>
                  <a:p>
                    <a:pPr>
                      <a:spcAft>
                        <a:spcPts val="1000"/>
                      </a:spcAft>
                    </a:pPr>
                    <a:r>
                      <a:rPr lang="en-US" sz="1100">
                        <a:latin typeface="Calibri" pitchFamily="34" charset="0"/>
                      </a:rPr>
                      <a:t>Information System</a:t>
                    </a:r>
                    <a:endParaRPr lang="en-US"/>
                  </a:p>
                </p:txBody>
              </p:sp>
            </p:grpSp>
          </p:grpSp>
        </p:gr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b="1" dirty="0" smtClean="0">
                <a:solidFill>
                  <a:schemeClr val="accent2"/>
                </a:solidFill>
              </a:rPr>
              <a:t>Disadvantage File Processing System</a:t>
            </a:r>
            <a:br>
              <a:rPr lang="en-US" sz="3200" b="1" dirty="0" smtClean="0">
                <a:solidFill>
                  <a:schemeClr val="accent2"/>
                </a:solidFill>
              </a:rPr>
            </a:br>
            <a:endParaRPr lang="en-US" sz="3200" dirty="0"/>
          </a:p>
        </p:txBody>
      </p:sp>
      <p:sp>
        <p:nvSpPr>
          <p:cNvPr id="3" name="Content Placeholder 2"/>
          <p:cNvSpPr>
            <a:spLocks noGrp="1"/>
          </p:cNvSpPr>
          <p:nvPr>
            <p:ph idx="1"/>
          </p:nvPr>
        </p:nvSpPr>
        <p:spPr>
          <a:xfrm>
            <a:off x="457200" y="1066800"/>
            <a:ext cx="8229600" cy="5059363"/>
          </a:xfrm>
        </p:spPr>
        <p:txBody>
          <a:bodyPr/>
          <a:lstStyle/>
          <a:p>
            <a:pPr lvl="1">
              <a:buFontTx/>
              <a:buNone/>
            </a:pPr>
            <a:r>
              <a:rPr lang="en-US" sz="1400" dirty="0" smtClean="0"/>
              <a:t>2</a:t>
            </a:r>
            <a:r>
              <a:rPr lang="en-US" sz="1600" dirty="0" smtClean="0"/>
              <a:t>. Difficulty in Accessing Data</a:t>
            </a:r>
          </a:p>
          <a:p>
            <a:pPr lvl="2"/>
            <a:r>
              <a:rPr lang="en-US" sz="1600" dirty="0" smtClean="0"/>
              <a:t>Suppose the bank officers need to find the names of all customer who live in </a:t>
            </a:r>
            <a:r>
              <a:rPr lang="en-US" sz="1600" dirty="0" err="1" smtClean="0"/>
              <a:t>Lalitpur</a:t>
            </a:r>
            <a:r>
              <a:rPr lang="en-US" sz="1600" dirty="0" smtClean="0"/>
              <a:t>, </a:t>
            </a:r>
            <a:r>
              <a:rPr lang="en-US" sz="1600" dirty="0" err="1" smtClean="0"/>
              <a:t>Patan</a:t>
            </a:r>
            <a:r>
              <a:rPr lang="en-US" sz="1600" dirty="0" smtClean="0"/>
              <a:t>. The officer asks the data processing departments to generate such a list. Since there is no such program to fulfill the needs, hence officer has two choices either get the list of customers and get required information manually or write the application program. Hence there is difficulty in accessing data.</a:t>
            </a:r>
          </a:p>
          <a:p>
            <a:pPr lvl="1">
              <a:buFontTx/>
              <a:buNone/>
            </a:pPr>
            <a:r>
              <a:rPr lang="en-US" sz="1600" dirty="0" smtClean="0"/>
              <a:t>3. Data isolation</a:t>
            </a:r>
          </a:p>
          <a:p>
            <a:pPr lvl="2"/>
            <a:r>
              <a:rPr lang="en-US" sz="1600" dirty="0" smtClean="0"/>
              <a:t>Since data is scattered in various field may be in different formats, it is difficult to write new application programs to retrieve the appropriate data.</a:t>
            </a:r>
          </a:p>
          <a:p>
            <a:pPr lvl="1">
              <a:buFontTx/>
              <a:buNone/>
            </a:pPr>
            <a:r>
              <a:rPr lang="en-US" sz="1600" dirty="0" smtClean="0"/>
              <a:t>4. Security Problem</a:t>
            </a:r>
          </a:p>
          <a:p>
            <a:pPr lvl="2"/>
            <a:r>
              <a:rPr lang="en-US" sz="1600" dirty="0" smtClean="0"/>
              <a:t>Not every user of the database system should be able to access all the data.</a:t>
            </a:r>
          </a:p>
          <a:p>
            <a:pPr lvl="1">
              <a:buFontTx/>
              <a:buNone/>
            </a:pPr>
            <a:r>
              <a:rPr lang="en-US" sz="1600" dirty="0" smtClean="0"/>
              <a:t>5. Integrity Problems</a:t>
            </a:r>
          </a:p>
          <a:p>
            <a:pPr lvl="2"/>
            <a:r>
              <a:rPr lang="en-US" sz="1600" dirty="0" smtClean="0"/>
              <a:t>The data values stored in the data must satisfy certain type of consistency constraints. For example, the balance of the bank account may never fall below the prescribed amount  (say Rs. 500.00). These constraints are reinforced in system by adding appropriate code in various application.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solidFill>
                  <a:schemeClr val="accent2"/>
                </a:solidFill>
              </a:rPr>
              <a:t>Database Management System (DBMS</a:t>
            </a:r>
            <a:r>
              <a:rPr lang="en-US" sz="3200" b="1" dirty="0" smtClean="0">
                <a:solidFill>
                  <a:schemeClr val="accent2"/>
                </a:solidFill>
              </a:rPr>
              <a:t>)</a:t>
            </a:r>
            <a:endParaRPr lang="en-US" sz="3200" dirty="0"/>
          </a:p>
        </p:txBody>
      </p:sp>
      <p:sp>
        <p:nvSpPr>
          <p:cNvPr id="3" name="Content Placeholder 2"/>
          <p:cNvSpPr>
            <a:spLocks noGrp="1"/>
          </p:cNvSpPr>
          <p:nvPr>
            <p:ph idx="1"/>
          </p:nvPr>
        </p:nvSpPr>
        <p:spPr>
          <a:xfrm>
            <a:off x="457200" y="1371600"/>
            <a:ext cx="8382000" cy="4754563"/>
          </a:xfrm>
        </p:spPr>
        <p:txBody>
          <a:bodyPr>
            <a:normAutofit fontScale="62500" lnSpcReduction="20000"/>
          </a:bodyPr>
          <a:lstStyle/>
          <a:p>
            <a:pPr>
              <a:lnSpc>
                <a:spcPct val="125000"/>
              </a:lnSpc>
            </a:pPr>
            <a:r>
              <a:rPr lang="en-US" dirty="0" smtClean="0"/>
              <a:t>A </a:t>
            </a:r>
            <a:r>
              <a:rPr lang="en-US" b="1" dirty="0" smtClean="0"/>
              <a:t>DATABASE SYSTEM</a:t>
            </a:r>
            <a:r>
              <a:rPr lang="en-US" dirty="0" smtClean="0"/>
              <a:t>, also known as a Database Management System (DBMS), are large complex pieces of software designed specifically for the efficient management of data. </a:t>
            </a:r>
          </a:p>
          <a:p>
            <a:pPr>
              <a:lnSpc>
                <a:spcPct val="125000"/>
              </a:lnSpc>
            </a:pPr>
            <a:r>
              <a:rPr lang="en-US" dirty="0" smtClean="0"/>
              <a:t>i.e. It is a software system that provides facilities for storing and retrieving data quickly and in a format that matches user needs. </a:t>
            </a:r>
          </a:p>
          <a:p>
            <a:pPr algn="just">
              <a:lnSpc>
                <a:spcPct val="125000"/>
              </a:lnSpc>
            </a:pPr>
            <a:endParaRPr lang="en-US" dirty="0" smtClean="0"/>
          </a:p>
          <a:p>
            <a:pPr algn="just">
              <a:lnSpc>
                <a:spcPct val="125000"/>
              </a:lnSpc>
            </a:pPr>
            <a:endParaRPr lang="en-US" dirty="0" smtClean="0"/>
          </a:p>
          <a:p>
            <a:pPr algn="just">
              <a:lnSpc>
                <a:spcPct val="125000"/>
              </a:lnSpc>
            </a:pPr>
            <a:r>
              <a:rPr lang="en-US" dirty="0" smtClean="0"/>
              <a:t>Examples:</a:t>
            </a:r>
          </a:p>
          <a:p>
            <a:pPr>
              <a:lnSpc>
                <a:spcPct val="125000"/>
              </a:lnSpc>
            </a:pPr>
            <a:r>
              <a:rPr lang="en-US" dirty="0" smtClean="0"/>
              <a:t> 	Oracle (Oracle Corporation)</a:t>
            </a:r>
          </a:p>
          <a:p>
            <a:pPr lvl="3">
              <a:lnSpc>
                <a:spcPct val="125000"/>
              </a:lnSpc>
            </a:pPr>
            <a:r>
              <a:rPr lang="en-US" dirty="0" smtClean="0"/>
              <a:t>	Ingres (Computer Associates)</a:t>
            </a:r>
          </a:p>
          <a:p>
            <a:pPr lvl="3">
              <a:lnSpc>
                <a:spcPct val="125000"/>
              </a:lnSpc>
            </a:pPr>
            <a:r>
              <a:rPr lang="en-US" dirty="0" smtClean="0"/>
              <a:t>	SQL Server (Microsoft Corporation)</a:t>
            </a:r>
          </a:p>
          <a:p>
            <a:pPr lvl="3">
              <a:lnSpc>
                <a:spcPct val="125000"/>
              </a:lnSpc>
            </a:pPr>
            <a:r>
              <a:rPr lang="en-US" dirty="0" smtClean="0"/>
              <a:t>	Access ( Microsoft Corporation)</a:t>
            </a:r>
          </a:p>
          <a:p>
            <a:pPr lvl="3">
              <a:lnSpc>
                <a:spcPct val="125000"/>
              </a:lnSpc>
            </a:pPr>
            <a:r>
              <a:rPr lang="en-US" dirty="0" smtClean="0"/>
              <a:t>	IMS, DB2 (IBM)</a:t>
            </a:r>
          </a:p>
          <a:p>
            <a:pPr lvl="3">
              <a:lnSpc>
                <a:spcPct val="125000"/>
              </a:lnSpc>
            </a:pPr>
            <a:r>
              <a:rPr lang="en-US" dirty="0" smtClean="0"/>
              <a:t>	And many more…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400" b="1" dirty="0" smtClean="0">
                <a:solidFill>
                  <a:schemeClr val="accent2"/>
                </a:solidFill>
                <a:latin typeface="Times New Roman" pitchFamily="18" charset="0"/>
              </a:rPr>
              <a:t>Database Management System (DBMS)             </a:t>
            </a:r>
            <a:r>
              <a:rPr lang="en-US" sz="2400" b="1" dirty="0" err="1" smtClean="0">
                <a:solidFill>
                  <a:schemeClr val="accent2"/>
                </a:solidFill>
                <a:latin typeface="Times New Roman" pitchFamily="18" charset="0"/>
              </a:rPr>
              <a:t>contd</a:t>
            </a:r>
            <a:r>
              <a:rPr lang="en-US" sz="2400" b="1" dirty="0" smtClean="0">
                <a:solidFill>
                  <a:schemeClr val="accent2"/>
                </a:solidFill>
                <a:latin typeface="Times New Roman" pitchFamily="18" charset="0"/>
              </a:rPr>
              <a:t> ………</a:t>
            </a:r>
            <a:br>
              <a:rPr lang="en-US" sz="2400" b="1" dirty="0" smtClean="0">
                <a:solidFill>
                  <a:schemeClr val="accent2"/>
                </a:solidFill>
                <a:latin typeface="Times New Roman" pitchFamily="18" charset="0"/>
              </a:rPr>
            </a:br>
            <a:endParaRPr lang="en-US" sz="2400"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buNone/>
            </a:pPr>
            <a:endParaRPr lang="en-US" dirty="0" smtClean="0">
              <a:latin typeface="Times New Roman" pitchFamily="18" charset="0"/>
            </a:endParaRPr>
          </a:p>
          <a:p>
            <a:pPr algn="just">
              <a:lnSpc>
                <a:spcPct val="125000"/>
              </a:lnSpc>
            </a:pPr>
            <a:r>
              <a:rPr lang="en-US" dirty="0" smtClean="0">
                <a:latin typeface="Times New Roman" pitchFamily="18" charset="0"/>
              </a:rPr>
              <a:t>Databases system typically store data on a persistent or non-volatile medium such as a disk which does not lose the data when the power is shut off.</a:t>
            </a:r>
          </a:p>
          <a:p>
            <a:pPr algn="just">
              <a:lnSpc>
                <a:spcPct val="125000"/>
              </a:lnSpc>
            </a:pPr>
            <a:endParaRPr lang="en-US" dirty="0" smtClean="0">
              <a:latin typeface="Times New Roman" pitchFamily="18" charset="0"/>
            </a:endParaRPr>
          </a:p>
          <a:p>
            <a:pPr algn="just">
              <a:lnSpc>
                <a:spcPct val="125000"/>
              </a:lnSpc>
            </a:pPr>
            <a:r>
              <a:rPr lang="en-US" dirty="0" smtClean="0">
                <a:latin typeface="Times New Roman" pitchFamily="18" charset="0"/>
              </a:rPr>
              <a:t>Databases are used everywhere including in corporations, ecommerce, telecommunications, government agencies, pharmaceutical research, universities, and personal applications.</a:t>
            </a:r>
          </a:p>
          <a:p>
            <a:pPr algn="just">
              <a:lnSpc>
                <a:spcPct val="125000"/>
              </a:lnSpc>
            </a:pPr>
            <a:endParaRPr lang="en-US" dirty="0" smtClean="0">
              <a:latin typeface="Times New Roman" pitchFamily="18" charset="0"/>
            </a:endParaRPr>
          </a:p>
          <a:p>
            <a:pPr algn="just">
              <a:lnSpc>
                <a:spcPct val="125000"/>
              </a:lnSpc>
            </a:pPr>
            <a:r>
              <a:rPr lang="en-US" dirty="0" smtClean="0">
                <a:latin typeface="Times New Roman" pitchFamily="18" charset="0"/>
              </a:rPr>
              <a:t>Database systems are the underpinning of the information society. Without them, it would be difficult to conduct just about any business activity, especially those involving large amounts of data.</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solidFill>
                  <a:schemeClr val="accent2"/>
                </a:solidFill>
                <a:latin typeface="Times New Roman" pitchFamily="18" charset="0"/>
              </a:rPr>
              <a:t>Database system </a:t>
            </a:r>
            <a:r>
              <a:rPr lang="en-US" sz="3200" b="1" dirty="0" smtClean="0">
                <a:solidFill>
                  <a:schemeClr val="accent2"/>
                </a:solidFill>
                <a:latin typeface="Times New Roman" pitchFamily="18" charset="0"/>
              </a:rPr>
              <a:t>Provide</a:t>
            </a:r>
            <a:endParaRPr lang="en-US" sz="3200" dirty="0"/>
          </a:p>
        </p:txBody>
      </p:sp>
      <p:sp>
        <p:nvSpPr>
          <p:cNvPr id="3" name="Content Placeholder 2"/>
          <p:cNvSpPr>
            <a:spLocks noGrp="1"/>
          </p:cNvSpPr>
          <p:nvPr>
            <p:ph idx="1"/>
          </p:nvPr>
        </p:nvSpPr>
        <p:spPr>
          <a:xfrm>
            <a:off x="457200" y="1066800"/>
            <a:ext cx="8229600" cy="5257800"/>
          </a:xfrm>
        </p:spPr>
        <p:txBody>
          <a:bodyPr>
            <a:normAutofit fontScale="62500" lnSpcReduction="20000"/>
          </a:bodyPr>
          <a:lstStyle/>
          <a:p>
            <a:pPr>
              <a:buNone/>
            </a:pPr>
            <a:endParaRPr lang="en-US" dirty="0" smtClean="0">
              <a:latin typeface="Times New Roman" pitchFamily="18" charset="0"/>
            </a:endParaRPr>
          </a:p>
          <a:p>
            <a:pPr>
              <a:lnSpc>
                <a:spcPct val="125000"/>
              </a:lnSpc>
              <a:buFont typeface="Arial" charset="0"/>
              <a:buChar char="•"/>
            </a:pPr>
            <a:r>
              <a:rPr lang="en-US" dirty="0" smtClean="0">
                <a:latin typeface="Times New Roman" pitchFamily="18" charset="0"/>
              </a:rPr>
              <a:t> </a:t>
            </a:r>
            <a:r>
              <a:rPr lang="en-US" dirty="0" smtClean="0">
                <a:latin typeface="Times New Roman" pitchFamily="18" charset="0"/>
              </a:rPr>
              <a:t>persistent </a:t>
            </a:r>
            <a:r>
              <a:rPr lang="en-US" dirty="0" smtClean="0">
                <a:latin typeface="Times New Roman" pitchFamily="18" charset="0"/>
              </a:rPr>
              <a:t>storage</a:t>
            </a:r>
          </a:p>
          <a:p>
            <a:pPr>
              <a:lnSpc>
                <a:spcPct val="125000"/>
              </a:lnSpc>
              <a:buFont typeface="Arial" charset="0"/>
              <a:buChar char="•"/>
            </a:pPr>
            <a:r>
              <a:rPr lang="en-US" dirty="0" smtClean="0">
                <a:latin typeface="Times New Roman" pitchFamily="18" charset="0"/>
              </a:rPr>
              <a:t> data definition</a:t>
            </a:r>
          </a:p>
          <a:p>
            <a:pPr>
              <a:lnSpc>
                <a:spcPct val="125000"/>
              </a:lnSpc>
              <a:buFont typeface="Arial" charset="0"/>
              <a:buChar char="•"/>
            </a:pPr>
            <a:r>
              <a:rPr lang="en-US" dirty="0" smtClean="0">
                <a:latin typeface="Times New Roman" pitchFamily="18" charset="0"/>
              </a:rPr>
              <a:t> Data manipulation (queries for reading, updating, inserting, ad data deleting)</a:t>
            </a:r>
          </a:p>
          <a:p>
            <a:pPr>
              <a:lnSpc>
                <a:spcPct val="125000"/>
              </a:lnSpc>
              <a:buFont typeface="Arial" charset="0"/>
              <a:buChar char="•"/>
            </a:pPr>
            <a:r>
              <a:rPr lang="en-US" dirty="0" smtClean="0">
                <a:latin typeface="Times New Roman" pitchFamily="18" charset="0"/>
              </a:rPr>
              <a:t> allow multiple users to simultaneously access the database without interference</a:t>
            </a:r>
          </a:p>
          <a:p>
            <a:pPr>
              <a:lnSpc>
                <a:spcPct val="125000"/>
              </a:lnSpc>
              <a:buFont typeface="Arial" charset="0"/>
              <a:buChar char="•"/>
            </a:pPr>
            <a:r>
              <a:rPr lang="en-US" dirty="0" smtClean="0">
                <a:latin typeface="Times New Roman" pitchFamily="18" charset="0"/>
              </a:rPr>
              <a:t> fast access (via indexes)</a:t>
            </a:r>
          </a:p>
          <a:p>
            <a:pPr>
              <a:lnSpc>
                <a:spcPct val="125000"/>
              </a:lnSpc>
              <a:buFont typeface="Arial" charset="0"/>
              <a:buChar char="•"/>
            </a:pPr>
            <a:r>
              <a:rPr lang="en-US" dirty="0" smtClean="0">
                <a:latin typeface="Times New Roman" pitchFamily="18" charset="0"/>
              </a:rPr>
              <a:t> alerts</a:t>
            </a:r>
          </a:p>
          <a:p>
            <a:pPr>
              <a:lnSpc>
                <a:spcPct val="125000"/>
              </a:lnSpc>
              <a:buFont typeface="Arial" charset="0"/>
              <a:buChar char="•"/>
            </a:pPr>
            <a:r>
              <a:rPr lang="en-US" dirty="0" smtClean="0">
                <a:latin typeface="Times New Roman" pitchFamily="18" charset="0"/>
              </a:rPr>
              <a:t> data consistency maintenance</a:t>
            </a:r>
          </a:p>
          <a:p>
            <a:pPr>
              <a:lnSpc>
                <a:spcPct val="125000"/>
              </a:lnSpc>
              <a:buFont typeface="Arial" charset="0"/>
              <a:buChar char="•"/>
            </a:pPr>
            <a:r>
              <a:rPr lang="en-US" dirty="0" smtClean="0">
                <a:latin typeface="Times New Roman" pitchFamily="18" charset="0"/>
              </a:rPr>
              <a:t> data security (preventing unauthorized users from accessing data)</a:t>
            </a:r>
          </a:p>
          <a:p>
            <a:pPr>
              <a:lnSpc>
                <a:spcPct val="125000"/>
              </a:lnSpc>
              <a:buFont typeface="Arial" charset="0"/>
              <a:buChar char="•"/>
            </a:pPr>
            <a:r>
              <a:rPr lang="en-US" dirty="0" smtClean="0">
                <a:latin typeface="Times New Roman" pitchFamily="18" charset="0"/>
              </a:rPr>
              <a:t> bulk loading (fast loading of large amounts of data)</a:t>
            </a:r>
          </a:p>
          <a:p>
            <a:pPr>
              <a:lnSpc>
                <a:spcPct val="125000"/>
              </a:lnSpc>
              <a:buFont typeface="Arial" charset="0"/>
              <a:buChar char="•"/>
            </a:pPr>
            <a:r>
              <a:rPr lang="en-US" dirty="0" smtClean="0">
                <a:latin typeface="Times New Roman" pitchFamily="18" charset="0"/>
              </a:rPr>
              <a:t> backup and</a:t>
            </a:r>
          </a:p>
          <a:p>
            <a:pPr>
              <a:lnSpc>
                <a:spcPct val="125000"/>
              </a:lnSpc>
              <a:buFont typeface="Arial" charset="0"/>
              <a:buChar char="•"/>
            </a:pPr>
            <a:r>
              <a:rPr lang="en-US" dirty="0" smtClean="0">
                <a:latin typeface="Times New Roman" pitchFamily="18" charset="0"/>
              </a:rPr>
              <a:t> recovery from software and hardware crashes, and from media failure.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b="1" dirty="0" smtClean="0">
                <a:solidFill>
                  <a:schemeClr val="accent2"/>
                </a:solidFill>
              </a:rPr>
              <a:t>Database Applications</a:t>
            </a:r>
            <a:endParaRPr lang="en-US" sz="3600" dirty="0"/>
          </a:p>
        </p:txBody>
      </p:sp>
      <p:sp>
        <p:nvSpPr>
          <p:cNvPr id="3" name="Content Placeholder 2"/>
          <p:cNvSpPr>
            <a:spLocks noGrp="1"/>
          </p:cNvSpPr>
          <p:nvPr>
            <p:ph idx="1"/>
          </p:nvPr>
        </p:nvSpPr>
        <p:spPr>
          <a:xfrm>
            <a:off x="457200" y="1447800"/>
            <a:ext cx="8229600" cy="4953000"/>
          </a:xfrm>
        </p:spPr>
        <p:txBody>
          <a:bodyPr>
            <a:normAutofit/>
          </a:bodyPr>
          <a:lstStyle/>
          <a:p>
            <a:pPr lvl="1">
              <a:lnSpc>
                <a:spcPct val="90000"/>
              </a:lnSpc>
              <a:spcBef>
                <a:spcPct val="60000"/>
              </a:spcBef>
              <a:buClr>
                <a:schemeClr val="tx1"/>
              </a:buClr>
              <a:buFont typeface="Arial" charset="0"/>
              <a:buChar char="•"/>
            </a:pPr>
            <a:r>
              <a:rPr lang="en-US" sz="2400" dirty="0" smtClean="0"/>
              <a:t>Banking</a:t>
            </a:r>
            <a:r>
              <a:rPr lang="en-US" sz="2400" dirty="0" smtClean="0"/>
              <a:t>: all transactions</a:t>
            </a:r>
          </a:p>
          <a:p>
            <a:pPr lvl="1">
              <a:lnSpc>
                <a:spcPct val="90000"/>
              </a:lnSpc>
              <a:spcBef>
                <a:spcPct val="60000"/>
              </a:spcBef>
              <a:buClr>
                <a:schemeClr val="tx1"/>
              </a:buClr>
              <a:buFont typeface="Arial" charset="0"/>
              <a:buChar char="•"/>
            </a:pPr>
            <a:r>
              <a:rPr lang="en-US" sz="2400" dirty="0" smtClean="0"/>
              <a:t>Airlines: reservations, schedules</a:t>
            </a:r>
          </a:p>
          <a:p>
            <a:pPr lvl="1">
              <a:lnSpc>
                <a:spcPct val="90000"/>
              </a:lnSpc>
              <a:spcBef>
                <a:spcPct val="60000"/>
              </a:spcBef>
              <a:buClr>
                <a:schemeClr val="tx1"/>
              </a:buClr>
              <a:buFont typeface="Arial" charset="0"/>
              <a:buChar char="•"/>
            </a:pPr>
            <a:r>
              <a:rPr lang="en-US" sz="2400" dirty="0" smtClean="0"/>
              <a:t>Universities:  registration, grades</a:t>
            </a:r>
          </a:p>
          <a:p>
            <a:pPr lvl="1">
              <a:lnSpc>
                <a:spcPct val="90000"/>
              </a:lnSpc>
              <a:spcBef>
                <a:spcPct val="60000"/>
              </a:spcBef>
              <a:buClr>
                <a:schemeClr val="tx1"/>
              </a:buClr>
              <a:buFont typeface="Arial" charset="0"/>
              <a:buChar char="•"/>
            </a:pPr>
            <a:r>
              <a:rPr lang="en-US" sz="2400" dirty="0" smtClean="0"/>
              <a:t>Sales: customers, products, purchases</a:t>
            </a:r>
          </a:p>
          <a:p>
            <a:pPr lvl="1">
              <a:lnSpc>
                <a:spcPct val="90000"/>
              </a:lnSpc>
              <a:spcBef>
                <a:spcPct val="60000"/>
              </a:spcBef>
              <a:buClr>
                <a:schemeClr val="tx1"/>
              </a:buClr>
              <a:buFont typeface="Arial" charset="0"/>
              <a:buChar char="•"/>
            </a:pPr>
            <a:r>
              <a:rPr lang="en-US" sz="2400" dirty="0" smtClean="0"/>
              <a:t>Manufacturing: production, inventory, orders, supply chain</a:t>
            </a:r>
          </a:p>
          <a:p>
            <a:pPr lvl="1">
              <a:lnSpc>
                <a:spcPct val="90000"/>
              </a:lnSpc>
              <a:spcBef>
                <a:spcPct val="60000"/>
              </a:spcBef>
              <a:buClr>
                <a:schemeClr val="tx1"/>
              </a:buClr>
              <a:buFont typeface="Arial" charset="0"/>
              <a:buChar char="•"/>
            </a:pPr>
            <a:r>
              <a:rPr lang="en-US" sz="2400" dirty="0" smtClean="0"/>
              <a:t>Human resources:  employee records, salaries, tax deductions</a:t>
            </a:r>
          </a:p>
          <a:p>
            <a:pPr lvl="1">
              <a:lnSpc>
                <a:spcPct val="90000"/>
              </a:lnSpc>
              <a:buClr>
                <a:schemeClr val="tx1"/>
              </a:buClr>
              <a:buFont typeface="Wingdings" pitchFamily="2" charset="2"/>
              <a:buChar char="ü"/>
            </a:pPr>
            <a:endParaRPr lang="en-US" sz="2400" dirty="0" smtClean="0"/>
          </a:p>
          <a:p>
            <a:pPr algn="ctr">
              <a:lnSpc>
                <a:spcPct val="90000"/>
              </a:lnSpc>
              <a:buFontTx/>
              <a:buNone/>
            </a:pPr>
            <a:r>
              <a:rPr lang="en-US" sz="2400" b="1" dirty="0" smtClean="0"/>
              <a:t>Databases touch all aspects of our lives</a:t>
            </a:r>
          </a:p>
          <a:p>
            <a:endParaRPr lang="en-U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chemeClr val="accent2"/>
                </a:solidFill>
              </a:rPr>
              <a:t>Purpose of Database System</a:t>
            </a:r>
            <a:endParaRPr lang="en-US" sz="3200" dirty="0"/>
          </a:p>
        </p:txBody>
      </p:sp>
      <p:sp>
        <p:nvSpPr>
          <p:cNvPr id="3" name="Content Placeholder 2"/>
          <p:cNvSpPr>
            <a:spLocks noGrp="1"/>
          </p:cNvSpPr>
          <p:nvPr>
            <p:ph idx="1"/>
          </p:nvPr>
        </p:nvSpPr>
        <p:spPr>
          <a:xfrm>
            <a:off x="457200" y="1143000"/>
            <a:ext cx="8458200" cy="5334000"/>
          </a:xfrm>
        </p:spPr>
        <p:txBody>
          <a:bodyPr/>
          <a:lstStyle/>
          <a:p>
            <a:pPr>
              <a:buClr>
                <a:schemeClr val="tx1"/>
              </a:buClr>
            </a:pPr>
            <a:r>
              <a:rPr lang="en-US" sz="1800" dirty="0" smtClean="0"/>
              <a:t>In the early days, database applications were built on top of file systems</a:t>
            </a:r>
          </a:p>
          <a:p>
            <a:pPr>
              <a:buClr>
                <a:schemeClr val="tx1"/>
              </a:buClr>
            </a:pPr>
            <a:r>
              <a:rPr lang="en-US" sz="1800" dirty="0" smtClean="0"/>
              <a:t>Drawbacks of using file systems to store data:</a:t>
            </a:r>
          </a:p>
          <a:p>
            <a:pPr lvl="1">
              <a:buClr>
                <a:schemeClr val="tx1"/>
              </a:buClr>
              <a:buFont typeface="Wingdings" pitchFamily="2" charset="2"/>
              <a:buChar char="Ø"/>
            </a:pPr>
            <a:r>
              <a:rPr lang="en-US" sz="1800" dirty="0" smtClean="0"/>
              <a:t>Data redundancy and inconsistency</a:t>
            </a:r>
          </a:p>
          <a:p>
            <a:pPr lvl="2">
              <a:buFont typeface="Wingdings" pitchFamily="2" charset="2"/>
              <a:buChar char="v"/>
            </a:pPr>
            <a:r>
              <a:rPr lang="en-US" sz="1800" dirty="0" smtClean="0"/>
              <a:t>Multiple file formats, duplication of information in different files</a:t>
            </a:r>
          </a:p>
          <a:p>
            <a:pPr lvl="1">
              <a:buClr>
                <a:schemeClr val="tx1"/>
              </a:buClr>
              <a:buFont typeface="Wingdings" pitchFamily="2" charset="2"/>
              <a:buChar char="Ø"/>
            </a:pPr>
            <a:r>
              <a:rPr lang="en-US" sz="1800" dirty="0" smtClean="0"/>
              <a:t>Difficulty in accessing data </a:t>
            </a:r>
          </a:p>
          <a:p>
            <a:pPr lvl="2">
              <a:buFont typeface="Wingdings" pitchFamily="2" charset="2"/>
              <a:buChar char="v"/>
            </a:pPr>
            <a:r>
              <a:rPr lang="en-US" sz="1800" dirty="0" smtClean="0"/>
              <a:t>Need to write a new program to carry out each new task</a:t>
            </a:r>
          </a:p>
          <a:p>
            <a:pPr lvl="1">
              <a:buClr>
                <a:schemeClr val="tx1"/>
              </a:buClr>
              <a:buFont typeface="Wingdings" pitchFamily="2" charset="2"/>
              <a:buChar char="Ø"/>
            </a:pPr>
            <a:r>
              <a:rPr lang="en-US" sz="1800" dirty="0" smtClean="0"/>
              <a:t>Data isolation — multiple files and formats</a:t>
            </a:r>
          </a:p>
          <a:p>
            <a:pPr lvl="1">
              <a:buClr>
                <a:schemeClr val="tx1"/>
              </a:buClr>
              <a:buFont typeface="Wingdings" pitchFamily="2" charset="2"/>
              <a:buChar char="Ø"/>
            </a:pPr>
            <a:r>
              <a:rPr lang="en-US" sz="1800" dirty="0" smtClean="0"/>
              <a:t>Integrity problems</a:t>
            </a:r>
          </a:p>
          <a:p>
            <a:pPr lvl="2">
              <a:buFont typeface="Wingdings" pitchFamily="2" charset="2"/>
              <a:buChar char="v"/>
            </a:pPr>
            <a:r>
              <a:rPr lang="en-US" sz="1800" dirty="0" smtClean="0"/>
              <a:t>Integrity constraints  (e.g. account balance &gt; 0) become part of program code</a:t>
            </a:r>
          </a:p>
          <a:p>
            <a:pPr lvl="2">
              <a:buFont typeface="Wingdings" pitchFamily="2" charset="2"/>
              <a:buChar char="v"/>
            </a:pPr>
            <a:r>
              <a:rPr lang="en-US" sz="1800" dirty="0" smtClean="0"/>
              <a:t>Hard to add new constraints or change existing ones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chemeClr val="accent2"/>
                </a:solidFill>
              </a:rPr>
              <a:t>Brief History of DBMS</a:t>
            </a:r>
            <a:endParaRPr lang="en-US" sz="3200" dirty="0"/>
          </a:p>
        </p:txBody>
      </p:sp>
      <p:sp>
        <p:nvSpPr>
          <p:cNvPr id="3" name="Content Placeholder 2"/>
          <p:cNvSpPr>
            <a:spLocks noGrp="1"/>
          </p:cNvSpPr>
          <p:nvPr>
            <p:ph idx="1"/>
          </p:nvPr>
        </p:nvSpPr>
        <p:spPr>
          <a:xfrm>
            <a:off x="457200" y="1371600"/>
            <a:ext cx="8229600" cy="5105400"/>
          </a:xfrm>
        </p:spPr>
        <p:txBody>
          <a:bodyPr>
            <a:normAutofit/>
          </a:bodyPr>
          <a:lstStyle/>
          <a:p>
            <a:pPr>
              <a:lnSpc>
                <a:spcPct val="125000"/>
              </a:lnSpc>
            </a:pPr>
            <a:r>
              <a:rPr lang="en-US" sz="1800" dirty="0" smtClean="0"/>
              <a:t>Pre-1960s</a:t>
            </a:r>
          </a:p>
          <a:p>
            <a:pPr lvl="1">
              <a:lnSpc>
                <a:spcPct val="125000"/>
              </a:lnSpc>
              <a:buFont typeface="Wingdings" pitchFamily="2" charset="2"/>
              <a:buChar char="ü"/>
            </a:pPr>
            <a:r>
              <a:rPr lang="en-US" sz="1800" dirty="0" smtClean="0"/>
              <a:t>Data was stored in files.</a:t>
            </a:r>
          </a:p>
          <a:p>
            <a:pPr lvl="1">
              <a:lnSpc>
                <a:spcPct val="125000"/>
              </a:lnSpc>
              <a:buFont typeface="Wingdings" pitchFamily="2" charset="2"/>
              <a:buChar char="ü"/>
            </a:pPr>
            <a:r>
              <a:rPr lang="en-US" sz="1800" dirty="0" smtClean="0"/>
              <a:t>Each file was described in the program code of every program that used it.</a:t>
            </a:r>
          </a:p>
          <a:p>
            <a:pPr lvl="1">
              <a:lnSpc>
                <a:spcPct val="125000"/>
              </a:lnSpc>
              <a:buFont typeface="Wingdings" pitchFamily="2" charset="2"/>
              <a:buChar char="ü"/>
            </a:pPr>
            <a:r>
              <a:rPr lang="en-US" sz="1800" dirty="0" smtClean="0"/>
              <a:t>Each application system was, in effect, a special-purpose Data Base Management System.</a:t>
            </a:r>
          </a:p>
          <a:p>
            <a:pPr lvl="1">
              <a:lnSpc>
                <a:spcPct val="125000"/>
              </a:lnSpc>
              <a:buNone/>
            </a:pPr>
            <a:endParaRPr lang="en-US" sz="1800" dirty="0" smtClean="0"/>
          </a:p>
          <a:p>
            <a:pPr>
              <a:lnSpc>
                <a:spcPct val="125000"/>
              </a:lnSpc>
            </a:pPr>
            <a:r>
              <a:rPr lang="en-US" sz="1800" dirty="0" smtClean="0"/>
              <a:t>Emergence of the “database” concept</a:t>
            </a:r>
          </a:p>
          <a:p>
            <a:pPr lvl="1">
              <a:lnSpc>
                <a:spcPct val="125000"/>
              </a:lnSpc>
              <a:buFont typeface="Wingdings" pitchFamily="2" charset="2"/>
              <a:buChar char="ü"/>
            </a:pPr>
            <a:r>
              <a:rPr lang="en-US" sz="1800" dirty="0" smtClean="0"/>
              <a:t>In the early 1960s, the term “database” began to be applied to the </a:t>
            </a:r>
            <a:r>
              <a:rPr lang="en-US" sz="1800" i="1" dirty="0" smtClean="0"/>
              <a:t>integrated collection of files </a:t>
            </a:r>
            <a:r>
              <a:rPr lang="en-US" sz="1800" dirty="0" smtClean="0"/>
              <a:t>each organization, or section within an organization, needed to maintain.</a:t>
            </a:r>
          </a:p>
          <a:p>
            <a:pPr lvl="1">
              <a:lnSpc>
                <a:spcPct val="125000"/>
              </a:lnSpc>
              <a:buFont typeface="Wingdings" pitchFamily="2" charset="2"/>
              <a:buChar char="ü"/>
            </a:pPr>
            <a:r>
              <a:rPr lang="en-US" sz="1800" dirty="0" smtClean="0"/>
              <a:t>There was a need perceived for general-purpose “Database Management Systems” to be supplied by software vendors to enable data bases to be built and used effectively.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2608"/>
            <a:ext cx="8229600" cy="4525963"/>
          </a:xfrm>
        </p:spPr>
        <p:txBody>
          <a:bodyPr>
            <a:normAutofit/>
          </a:bodyPr>
          <a:lstStyle/>
          <a:p>
            <a:pPr algn="just">
              <a:lnSpc>
                <a:spcPct val="150000"/>
              </a:lnSpc>
              <a:buFontTx/>
              <a:buNone/>
            </a:pPr>
            <a:r>
              <a:rPr lang="en-US" b="1" dirty="0" smtClean="0">
                <a:solidFill>
                  <a:schemeClr val="accent2"/>
                </a:solidFill>
              </a:rPr>
              <a:t>Objective of this course</a:t>
            </a:r>
          </a:p>
          <a:p>
            <a:r>
              <a:rPr lang="en-US" dirty="0" smtClean="0"/>
              <a:t>To give learners opportunities to develop an understanding of the </a:t>
            </a:r>
            <a:r>
              <a:rPr lang="en-US" b="1" dirty="0" smtClean="0"/>
              <a:t>concepts and issues relating to databases</a:t>
            </a:r>
            <a:r>
              <a:rPr lang="en-US" dirty="0" smtClean="0"/>
              <a:t> and </a:t>
            </a:r>
            <a:r>
              <a:rPr lang="en-US" b="1" dirty="0" smtClean="0"/>
              <a:t>database design</a:t>
            </a:r>
            <a:r>
              <a:rPr lang="en-US" dirty="0" smtClean="0"/>
              <a:t> as well as the practical skills to translate that understanding into</a:t>
            </a:r>
          </a:p>
          <a:p>
            <a:pPr>
              <a:buNone/>
            </a:pPr>
            <a:r>
              <a:rPr lang="en-US" dirty="0" smtClean="0"/>
              <a:t>	the </a:t>
            </a:r>
            <a:r>
              <a:rPr lang="en-US" b="1" dirty="0" smtClean="0"/>
              <a:t>design and creation of complex databases</a:t>
            </a:r>
            <a:r>
              <a:rPr lang="en-US" dirty="0" smtClean="0"/>
              <a: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solidFill>
                  <a:schemeClr val="accent2"/>
                </a:solidFill>
              </a:rPr>
              <a:t>Advantages of Database Processing</a:t>
            </a:r>
            <a:endParaRPr lang="en-US" sz="2800"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609600" indent="-609600" algn="just">
              <a:lnSpc>
                <a:spcPct val="90000"/>
              </a:lnSpc>
              <a:spcAft>
                <a:spcPts val="1200"/>
              </a:spcAft>
            </a:pPr>
            <a:r>
              <a:rPr lang="en-US" dirty="0" smtClean="0"/>
              <a:t>Extracting Information from Data</a:t>
            </a:r>
          </a:p>
          <a:p>
            <a:pPr marL="609600" indent="-609600" algn="just">
              <a:lnSpc>
                <a:spcPct val="90000"/>
              </a:lnSpc>
              <a:spcAft>
                <a:spcPts val="1200"/>
              </a:spcAft>
            </a:pPr>
            <a:r>
              <a:rPr lang="en-US" dirty="0" smtClean="0"/>
              <a:t>Sharing of Data </a:t>
            </a:r>
          </a:p>
          <a:p>
            <a:pPr marL="609600" indent="-609600" algn="just">
              <a:lnSpc>
                <a:spcPct val="90000"/>
              </a:lnSpc>
              <a:spcAft>
                <a:spcPts val="1200"/>
              </a:spcAft>
            </a:pPr>
            <a:r>
              <a:rPr lang="en-US" dirty="0" smtClean="0"/>
              <a:t>Standards</a:t>
            </a:r>
          </a:p>
          <a:p>
            <a:pPr marL="609600" indent="-609600" algn="just">
              <a:lnSpc>
                <a:spcPct val="90000"/>
              </a:lnSpc>
              <a:spcAft>
                <a:spcPts val="1200"/>
              </a:spcAft>
            </a:pPr>
            <a:r>
              <a:rPr lang="en-US" dirty="0" smtClean="0"/>
              <a:t>Controlled Redundancy</a:t>
            </a:r>
          </a:p>
          <a:p>
            <a:pPr marL="609600" indent="-609600" algn="just">
              <a:lnSpc>
                <a:spcPct val="90000"/>
              </a:lnSpc>
              <a:spcAft>
                <a:spcPts val="1200"/>
              </a:spcAft>
            </a:pPr>
            <a:r>
              <a:rPr lang="en-US" dirty="0" smtClean="0"/>
              <a:t>Integrity Control</a:t>
            </a:r>
          </a:p>
          <a:p>
            <a:pPr marL="609600" indent="-609600" algn="just">
              <a:lnSpc>
                <a:spcPct val="90000"/>
              </a:lnSpc>
              <a:spcAft>
                <a:spcPts val="1200"/>
              </a:spcAft>
            </a:pPr>
            <a:r>
              <a:rPr lang="en-US" dirty="0" smtClean="0"/>
              <a:t>Security</a:t>
            </a:r>
          </a:p>
          <a:p>
            <a:pPr marL="609600" indent="-609600" algn="just">
              <a:lnSpc>
                <a:spcPct val="90000"/>
              </a:lnSpc>
              <a:spcAft>
                <a:spcPts val="1200"/>
              </a:spcAft>
            </a:pPr>
            <a:r>
              <a:rPr lang="en-US" dirty="0" smtClean="0"/>
              <a:t>Economy of Scale</a:t>
            </a:r>
          </a:p>
          <a:p>
            <a:pPr marL="609600" indent="-609600" algn="just">
              <a:lnSpc>
                <a:spcPct val="90000"/>
              </a:lnSpc>
              <a:spcAft>
                <a:spcPts val="1200"/>
              </a:spcAft>
            </a:pPr>
            <a:r>
              <a:rPr lang="en-US" dirty="0" smtClean="0"/>
              <a:t>Data Independence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2"/>
                </a:solidFill>
              </a:rPr>
              <a:t>Function of DBMS</a:t>
            </a:r>
            <a:endParaRPr lang="en-US" sz="2800" dirty="0"/>
          </a:p>
        </p:txBody>
      </p:sp>
      <p:sp>
        <p:nvSpPr>
          <p:cNvPr id="3" name="Content Placeholder 2"/>
          <p:cNvSpPr>
            <a:spLocks noGrp="1"/>
          </p:cNvSpPr>
          <p:nvPr>
            <p:ph idx="1"/>
          </p:nvPr>
        </p:nvSpPr>
        <p:spPr/>
        <p:txBody>
          <a:bodyPr/>
          <a:lstStyle/>
          <a:p>
            <a:r>
              <a:rPr lang="en-US" sz="1800" dirty="0" smtClean="0"/>
              <a:t>The functions performed by a typical DBMS are the following:</a:t>
            </a:r>
          </a:p>
          <a:p>
            <a:pPr lvl="1"/>
            <a:r>
              <a:rPr lang="en-US" sz="1800" dirty="0" smtClean="0"/>
              <a:t>Data Definition</a:t>
            </a:r>
          </a:p>
          <a:p>
            <a:pPr lvl="1">
              <a:buFontTx/>
              <a:buNone/>
            </a:pPr>
            <a:r>
              <a:rPr lang="en-US" sz="1800" dirty="0" smtClean="0"/>
              <a:t>    The DBMS provides functions to define the structure of the data in the application. These include defining and modifying the record structure, the type and size of fields and the various constraints/conditions to be satisfied by the data in each field.</a:t>
            </a:r>
          </a:p>
          <a:p>
            <a:pPr lvl="1"/>
            <a:r>
              <a:rPr lang="en-US" sz="1800" dirty="0" smtClean="0"/>
              <a:t>Data Manipulation</a:t>
            </a:r>
          </a:p>
          <a:p>
            <a:pPr lvl="1"/>
            <a:r>
              <a:rPr lang="en-US" sz="1800" dirty="0" smtClean="0"/>
              <a:t>Data Security and Integrity</a:t>
            </a:r>
          </a:p>
          <a:p>
            <a:pPr lvl="1"/>
            <a:r>
              <a:rPr lang="en-US" sz="1800" dirty="0" smtClean="0"/>
              <a:t>Data recovery and Concurrency</a:t>
            </a:r>
          </a:p>
          <a:p>
            <a:pPr lvl="1"/>
            <a:r>
              <a:rPr lang="en-US" sz="1800" dirty="0" smtClean="0"/>
              <a:t>Data Dictionary Maintenance</a:t>
            </a:r>
          </a:p>
          <a:p>
            <a:pPr lvl="1"/>
            <a:r>
              <a:rPr lang="en-US" sz="1800" dirty="0" smtClean="0"/>
              <a:t>Performance</a:t>
            </a:r>
          </a:p>
          <a:p>
            <a:pPr lvl="1"/>
            <a:endParaRPr lang="en-US" sz="1800"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solidFill>
                  <a:schemeClr val="accent2"/>
                </a:solidFill>
              </a:rPr>
              <a:t>Levels of </a:t>
            </a:r>
            <a:r>
              <a:rPr lang="en-US" sz="3200" b="1" dirty="0" smtClean="0">
                <a:solidFill>
                  <a:schemeClr val="accent2"/>
                </a:solidFill>
              </a:rPr>
              <a:t>Abstraction</a:t>
            </a:r>
            <a:endParaRPr lang="en-US" sz="32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algn="just">
              <a:lnSpc>
                <a:spcPct val="150000"/>
              </a:lnSpc>
            </a:pPr>
            <a:r>
              <a:rPr lang="en-US" dirty="0" smtClean="0"/>
              <a:t> For the system to be usable, it must be retrieve data efficiently. The need for efficiency has led to designers to use complex data structures to represent data in the database. Since many database systems users are not computer trained, developers hide the complexity from the users through several levels of abstraction, to simply users interactions with the system:</a:t>
            </a:r>
          </a:p>
          <a:p>
            <a:pPr algn="just">
              <a:lnSpc>
                <a:spcPct val="150000"/>
              </a:lnSpc>
              <a:buFontTx/>
              <a:buAutoNum type="arabicPeriod"/>
            </a:pPr>
            <a:r>
              <a:rPr lang="en-US" dirty="0" smtClean="0"/>
              <a:t>Physical level</a:t>
            </a:r>
          </a:p>
          <a:p>
            <a:pPr algn="just">
              <a:lnSpc>
                <a:spcPct val="150000"/>
              </a:lnSpc>
              <a:buFontTx/>
              <a:buAutoNum type="arabicPeriod"/>
            </a:pPr>
            <a:r>
              <a:rPr lang="en-US" dirty="0" smtClean="0"/>
              <a:t>Logical level</a:t>
            </a:r>
          </a:p>
          <a:p>
            <a:pPr algn="just">
              <a:lnSpc>
                <a:spcPct val="150000"/>
              </a:lnSpc>
              <a:buFontTx/>
              <a:buAutoNum type="arabicPeriod"/>
            </a:pPr>
            <a:r>
              <a:rPr lang="en-US" dirty="0" smtClean="0"/>
              <a:t>View level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chemeClr val="accent2"/>
                </a:solidFill>
              </a:rPr>
              <a:t>Schema and Instances</a:t>
            </a:r>
            <a:endParaRPr lang="en-US" sz="3600" dirty="0"/>
          </a:p>
        </p:txBody>
      </p:sp>
      <p:sp>
        <p:nvSpPr>
          <p:cNvPr id="3" name="Content Placeholder 2"/>
          <p:cNvSpPr>
            <a:spLocks noGrp="1"/>
          </p:cNvSpPr>
          <p:nvPr>
            <p:ph idx="1"/>
          </p:nvPr>
        </p:nvSpPr>
        <p:spPr>
          <a:xfrm>
            <a:off x="457200" y="1066800"/>
            <a:ext cx="8229600" cy="5410200"/>
          </a:xfrm>
        </p:spPr>
        <p:txBody>
          <a:bodyPr/>
          <a:lstStyle/>
          <a:p>
            <a:pPr>
              <a:buFontTx/>
              <a:buNone/>
              <a:defRPr/>
            </a:pPr>
            <a:r>
              <a:rPr lang="en-US" sz="1800" b="1" dirty="0" smtClean="0">
                <a:solidFill>
                  <a:schemeClr val="accent2"/>
                </a:solidFill>
              </a:rPr>
              <a:t>Schema</a:t>
            </a:r>
            <a:endParaRPr lang="en-US" sz="1800" dirty="0" smtClean="0"/>
          </a:p>
          <a:p>
            <a:pPr>
              <a:defRPr/>
            </a:pPr>
            <a:r>
              <a:rPr lang="en-US" sz="1800" dirty="0" smtClean="0"/>
              <a:t>Overall design of the database is called the database schema.</a:t>
            </a:r>
          </a:p>
          <a:p>
            <a:pPr>
              <a:defRPr/>
            </a:pPr>
            <a:r>
              <a:rPr lang="en-US" sz="1800" dirty="0" smtClean="0"/>
              <a:t>Database schemas have various schemas, partitioned according to the levels of data abstraction that we discussed. </a:t>
            </a:r>
          </a:p>
          <a:p>
            <a:pPr>
              <a:defRPr/>
            </a:pPr>
            <a:r>
              <a:rPr lang="en-US" sz="1800" dirty="0" smtClean="0"/>
              <a:t>Three level of schema</a:t>
            </a:r>
          </a:p>
          <a:p>
            <a:pPr marL="857250" lvl="1" indent="-400050">
              <a:buFontTx/>
              <a:buAutoNum type="romanLcParenR"/>
              <a:defRPr/>
            </a:pPr>
            <a:r>
              <a:rPr lang="en-US" sz="1800" dirty="0" smtClean="0"/>
              <a:t>External Schema</a:t>
            </a:r>
          </a:p>
          <a:p>
            <a:pPr marL="857250" lvl="1" indent="-400050">
              <a:buFontTx/>
              <a:buAutoNum type="romanLcParenR"/>
              <a:defRPr/>
            </a:pPr>
            <a:r>
              <a:rPr lang="en-US" sz="1800" dirty="0" smtClean="0"/>
              <a:t>Conceptual Schema</a:t>
            </a:r>
          </a:p>
          <a:p>
            <a:pPr marL="857250" lvl="1" indent="-400050">
              <a:buFontTx/>
              <a:buAutoNum type="romanLcParenR"/>
              <a:defRPr/>
            </a:pPr>
            <a:r>
              <a:rPr lang="en-US" sz="1800" dirty="0" smtClean="0"/>
              <a:t>Internal Schema</a:t>
            </a:r>
            <a:endParaRPr lang="en-US" sz="1400" dirty="0" smtClean="0"/>
          </a:p>
          <a:p>
            <a:pPr marL="457200" indent="-400050">
              <a:buFontTx/>
              <a:buNone/>
              <a:defRPr/>
            </a:pPr>
            <a:endParaRPr lang="en-US" sz="2000" b="1" dirty="0" smtClean="0">
              <a:solidFill>
                <a:schemeClr val="accent2"/>
              </a:solidFill>
            </a:endParaRPr>
          </a:p>
          <a:p>
            <a:pPr marL="457200" indent="-400050">
              <a:buFontTx/>
              <a:buNone/>
              <a:defRPr/>
            </a:pPr>
            <a:r>
              <a:rPr lang="en-US" sz="2000" b="1" dirty="0" smtClean="0">
                <a:solidFill>
                  <a:schemeClr val="accent2"/>
                </a:solidFill>
              </a:rPr>
              <a:t>Instances</a:t>
            </a:r>
            <a:endParaRPr lang="en-US" sz="2200" dirty="0" smtClean="0"/>
          </a:p>
          <a:p>
            <a:pPr>
              <a:lnSpc>
                <a:spcPct val="110000"/>
              </a:lnSpc>
              <a:buClr>
                <a:schemeClr val="tx1"/>
              </a:buClr>
              <a:defRPr/>
            </a:pPr>
            <a:r>
              <a:rPr lang="en-US" sz="1800" dirty="0" smtClean="0"/>
              <a:t>The collection of information stored in the database at a particular moment is called an instance of the database.  </a:t>
            </a:r>
          </a:p>
          <a:p>
            <a:pPr lvl="1">
              <a:lnSpc>
                <a:spcPct val="110000"/>
              </a:lnSpc>
              <a:buClr>
                <a:schemeClr val="tx1"/>
              </a:buClr>
              <a:defRPr/>
            </a:pPr>
            <a:r>
              <a:rPr lang="en-US" sz="1800" dirty="0" smtClean="0"/>
              <a:t>Analogous to the value of a </a:t>
            </a:r>
            <a:r>
              <a:rPr lang="en-US" sz="1800" dirty="0" smtClean="0"/>
              <a:t>variable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solidFill>
                  <a:schemeClr val="accent2"/>
                </a:solidFill>
              </a:rPr>
              <a:t>Database Languages</a:t>
            </a:r>
            <a:endParaRPr lang="en-US" sz="3200" dirty="0"/>
          </a:p>
        </p:txBody>
      </p:sp>
      <p:sp>
        <p:nvSpPr>
          <p:cNvPr id="3" name="Content Placeholder 2"/>
          <p:cNvSpPr>
            <a:spLocks noGrp="1"/>
          </p:cNvSpPr>
          <p:nvPr>
            <p:ph idx="1"/>
          </p:nvPr>
        </p:nvSpPr>
        <p:spPr/>
        <p:txBody>
          <a:bodyPr>
            <a:normAutofit fontScale="85000" lnSpcReduction="10000"/>
          </a:bodyPr>
          <a:lstStyle/>
          <a:p>
            <a:pPr>
              <a:lnSpc>
                <a:spcPct val="150000"/>
              </a:lnSpc>
              <a:buClr>
                <a:schemeClr val="tx1"/>
              </a:buClr>
            </a:pPr>
            <a:r>
              <a:rPr lang="en-US" dirty="0" smtClean="0"/>
              <a:t>A database system provides a data definition language to specify the database schema and a data manipulation language to express queries and updates.</a:t>
            </a:r>
          </a:p>
          <a:p>
            <a:pPr>
              <a:lnSpc>
                <a:spcPct val="150000"/>
              </a:lnSpc>
              <a:buClr>
                <a:schemeClr val="tx1"/>
              </a:buClr>
            </a:pPr>
            <a:r>
              <a:rPr lang="en-US" dirty="0" smtClean="0"/>
              <a:t>In practice , the DDL and DML are not two separate languages; instead they simply form parts of a single database language, such as the widely used SQL language.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solidFill>
                  <a:schemeClr val="accent2"/>
                </a:solidFill>
              </a:rPr>
              <a:t>Data Definition Language (DDL)</a:t>
            </a:r>
            <a:endParaRPr lang="en-US" sz="2800" dirty="0"/>
          </a:p>
        </p:txBody>
      </p:sp>
      <p:sp>
        <p:nvSpPr>
          <p:cNvPr id="3" name="Content Placeholder 2"/>
          <p:cNvSpPr>
            <a:spLocks noGrp="1"/>
          </p:cNvSpPr>
          <p:nvPr>
            <p:ph idx="1"/>
          </p:nvPr>
        </p:nvSpPr>
        <p:spPr>
          <a:xfrm>
            <a:off x="457200" y="990600"/>
            <a:ext cx="8229600" cy="5410200"/>
          </a:xfrm>
        </p:spPr>
        <p:txBody>
          <a:bodyPr>
            <a:normAutofit/>
          </a:bodyPr>
          <a:lstStyle/>
          <a:p>
            <a:pPr>
              <a:lnSpc>
                <a:spcPct val="125000"/>
              </a:lnSpc>
              <a:buClr>
                <a:schemeClr val="tx1"/>
              </a:buClr>
            </a:pPr>
            <a:r>
              <a:rPr lang="en-US" sz="1800" dirty="0" smtClean="0"/>
              <a:t>Specification notation for defining the database schema</a:t>
            </a:r>
          </a:p>
          <a:p>
            <a:pPr lvl="1">
              <a:lnSpc>
                <a:spcPct val="125000"/>
              </a:lnSpc>
            </a:pPr>
            <a:r>
              <a:rPr lang="en-US" sz="1800" dirty="0" smtClean="0"/>
              <a:t>E.g.  </a:t>
            </a:r>
            <a:br>
              <a:rPr lang="en-US" sz="1800" dirty="0" smtClean="0"/>
            </a:br>
            <a:r>
              <a:rPr lang="en-US" sz="1800" dirty="0" smtClean="0"/>
              <a:t>	</a:t>
            </a:r>
            <a:r>
              <a:rPr lang="en-US" sz="1800" b="1" dirty="0" smtClean="0"/>
              <a:t>create table</a:t>
            </a:r>
            <a:r>
              <a:rPr lang="en-US" sz="1800" dirty="0" smtClean="0"/>
              <a:t> </a:t>
            </a:r>
            <a:r>
              <a:rPr lang="en-US" sz="1800" i="1" dirty="0" smtClean="0"/>
              <a:t>account</a:t>
            </a:r>
            <a:r>
              <a:rPr lang="en-US" sz="1800" dirty="0" smtClean="0"/>
              <a:t> (</a:t>
            </a:r>
            <a:br>
              <a:rPr lang="en-US" sz="1800" dirty="0" smtClean="0"/>
            </a:br>
            <a:r>
              <a:rPr lang="en-US" sz="1800" dirty="0" smtClean="0"/>
              <a:t>             </a:t>
            </a:r>
            <a:r>
              <a:rPr lang="en-US" sz="1800" i="1" dirty="0" smtClean="0"/>
              <a:t>account-number</a:t>
            </a:r>
            <a:r>
              <a:rPr lang="en-US" sz="1800" dirty="0" smtClean="0"/>
              <a:t>    </a:t>
            </a:r>
            <a:r>
              <a:rPr lang="en-US" sz="1800" b="1" dirty="0" smtClean="0"/>
              <a:t>char</a:t>
            </a:r>
            <a:r>
              <a:rPr lang="en-US" sz="1800" dirty="0" smtClean="0"/>
              <a:t>(10),</a:t>
            </a:r>
            <a:br>
              <a:rPr lang="en-US" sz="1800" dirty="0" smtClean="0"/>
            </a:br>
            <a:r>
              <a:rPr lang="en-US" sz="1800" dirty="0" smtClean="0"/>
              <a:t>             </a:t>
            </a:r>
            <a:r>
              <a:rPr lang="en-US" sz="1800" i="1" dirty="0" smtClean="0"/>
              <a:t>balance</a:t>
            </a:r>
            <a:r>
              <a:rPr lang="en-US" sz="1800" dirty="0" smtClean="0"/>
              <a:t>                 </a:t>
            </a:r>
            <a:r>
              <a:rPr lang="en-US" sz="1800" b="1" dirty="0" smtClean="0"/>
              <a:t>integer</a:t>
            </a:r>
            <a:r>
              <a:rPr lang="en-US" sz="1800" dirty="0" smtClean="0"/>
              <a:t>)</a:t>
            </a:r>
          </a:p>
          <a:p>
            <a:pPr>
              <a:lnSpc>
                <a:spcPct val="125000"/>
              </a:lnSpc>
              <a:buClr>
                <a:schemeClr val="tx1"/>
              </a:buClr>
            </a:pPr>
            <a:r>
              <a:rPr lang="en-US" sz="1800" dirty="0" smtClean="0"/>
              <a:t>DDL compiler generates a set of tables stored in a </a:t>
            </a:r>
            <a:r>
              <a:rPr lang="en-US" sz="1800" i="1" dirty="0" smtClean="0"/>
              <a:t>data dictionary</a:t>
            </a:r>
          </a:p>
          <a:p>
            <a:pPr>
              <a:lnSpc>
                <a:spcPct val="125000"/>
              </a:lnSpc>
              <a:buClr>
                <a:schemeClr val="tx1"/>
              </a:buClr>
            </a:pPr>
            <a:r>
              <a:rPr lang="en-US" sz="1800" dirty="0" smtClean="0"/>
              <a:t>Data dictionary contains metadata (i.e., data about data)</a:t>
            </a:r>
          </a:p>
          <a:p>
            <a:pPr lvl="1">
              <a:lnSpc>
                <a:spcPct val="125000"/>
              </a:lnSpc>
              <a:buClr>
                <a:schemeClr val="tx1"/>
              </a:buClr>
              <a:buFont typeface="Wingdings" pitchFamily="2" charset="2"/>
              <a:buChar char="Ø"/>
            </a:pPr>
            <a:r>
              <a:rPr lang="en-US" sz="1800" dirty="0" smtClean="0"/>
              <a:t> database schema </a:t>
            </a:r>
          </a:p>
          <a:p>
            <a:pPr lvl="1">
              <a:lnSpc>
                <a:spcPct val="125000"/>
              </a:lnSpc>
              <a:buClr>
                <a:schemeClr val="tx1"/>
              </a:buClr>
              <a:buFont typeface="Wingdings" pitchFamily="2" charset="2"/>
              <a:buChar char="Ø"/>
            </a:pPr>
            <a:r>
              <a:rPr lang="en-US" sz="1800" dirty="0" smtClean="0"/>
              <a:t>Data </a:t>
            </a:r>
            <a:r>
              <a:rPr lang="en-US" sz="1800" i="1" dirty="0" smtClean="0"/>
              <a:t>storage and definition</a:t>
            </a:r>
            <a:r>
              <a:rPr lang="en-US" sz="1800" dirty="0" smtClean="0"/>
              <a:t> language </a:t>
            </a:r>
          </a:p>
          <a:p>
            <a:pPr lvl="2">
              <a:lnSpc>
                <a:spcPct val="125000"/>
              </a:lnSpc>
              <a:buFont typeface="Wingdings" pitchFamily="2" charset="2"/>
              <a:buChar char="v"/>
            </a:pPr>
            <a:r>
              <a:rPr lang="en-US" sz="1800" dirty="0" smtClean="0"/>
              <a:t> language in which the storage structure and access methods used by the database system are specified</a:t>
            </a:r>
          </a:p>
          <a:p>
            <a:pPr lvl="2">
              <a:lnSpc>
                <a:spcPct val="125000"/>
              </a:lnSpc>
              <a:buFont typeface="Wingdings" pitchFamily="2" charset="2"/>
              <a:buChar char="v"/>
            </a:pPr>
            <a:r>
              <a:rPr lang="en-US" sz="1800" dirty="0" smtClean="0"/>
              <a:t>Usually an extension of the data definition language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solidFill>
                  <a:schemeClr val="accent2"/>
                </a:solidFill>
              </a:rPr>
              <a:t>Data Manipulation Language (DML)</a:t>
            </a:r>
            <a:endParaRPr lang="en-US" sz="2800" dirty="0"/>
          </a:p>
        </p:txBody>
      </p:sp>
      <p:sp>
        <p:nvSpPr>
          <p:cNvPr id="3" name="Content Placeholder 2"/>
          <p:cNvSpPr>
            <a:spLocks noGrp="1"/>
          </p:cNvSpPr>
          <p:nvPr>
            <p:ph idx="1"/>
          </p:nvPr>
        </p:nvSpPr>
        <p:spPr>
          <a:xfrm>
            <a:off x="457200" y="990600"/>
            <a:ext cx="8229600" cy="5486400"/>
          </a:xfrm>
        </p:spPr>
        <p:txBody>
          <a:bodyPr/>
          <a:lstStyle/>
          <a:p>
            <a:pPr>
              <a:lnSpc>
                <a:spcPct val="125000"/>
              </a:lnSpc>
              <a:buClr>
                <a:schemeClr val="tx1"/>
              </a:buClr>
            </a:pPr>
            <a:r>
              <a:rPr lang="en-US" sz="2000" dirty="0" smtClean="0"/>
              <a:t>Language for accessing and manipulating the data organized by the appropriate data model</a:t>
            </a:r>
          </a:p>
          <a:p>
            <a:pPr lvl="1">
              <a:lnSpc>
                <a:spcPct val="125000"/>
              </a:lnSpc>
              <a:buClr>
                <a:schemeClr val="tx1"/>
              </a:buClr>
              <a:buFont typeface="Wingdings" pitchFamily="2" charset="2"/>
              <a:buChar char="Ø"/>
            </a:pPr>
            <a:r>
              <a:rPr lang="en-US" sz="2000" dirty="0" smtClean="0"/>
              <a:t>DML also known as query language</a:t>
            </a:r>
          </a:p>
          <a:p>
            <a:pPr>
              <a:lnSpc>
                <a:spcPct val="125000"/>
              </a:lnSpc>
              <a:buClr>
                <a:schemeClr val="tx1"/>
              </a:buClr>
            </a:pPr>
            <a:r>
              <a:rPr lang="en-US" sz="2000" dirty="0" smtClean="0"/>
              <a:t>Two classes of languages </a:t>
            </a:r>
          </a:p>
          <a:p>
            <a:pPr lvl="1">
              <a:lnSpc>
                <a:spcPct val="125000"/>
              </a:lnSpc>
              <a:buClr>
                <a:schemeClr val="tx1"/>
              </a:buClr>
              <a:buFont typeface="Wingdings" pitchFamily="2" charset="2"/>
              <a:buChar char="Ø"/>
            </a:pPr>
            <a:r>
              <a:rPr lang="en-US" sz="2000" dirty="0" smtClean="0"/>
              <a:t>Procedural – user specifies what data is required and how to get those data </a:t>
            </a:r>
          </a:p>
          <a:p>
            <a:pPr lvl="1">
              <a:lnSpc>
                <a:spcPct val="125000"/>
              </a:lnSpc>
              <a:buClr>
                <a:schemeClr val="tx1"/>
              </a:buClr>
              <a:buFont typeface="Wingdings" pitchFamily="2" charset="2"/>
              <a:buChar char="Ø"/>
            </a:pPr>
            <a:r>
              <a:rPr lang="en-US" sz="2000" dirty="0" smtClean="0"/>
              <a:t>Nonprocedural – user specifies what data is required without specifying how to get those data</a:t>
            </a:r>
          </a:p>
          <a:p>
            <a:pPr>
              <a:lnSpc>
                <a:spcPct val="125000"/>
              </a:lnSpc>
              <a:buClr>
                <a:schemeClr val="tx1"/>
              </a:buClr>
            </a:pPr>
            <a:r>
              <a:rPr lang="en-US" sz="2000" dirty="0" smtClean="0"/>
              <a:t>SQL is the most widely used query language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solidFill>
                  <a:schemeClr val="accent2"/>
                </a:solidFill>
              </a:rPr>
              <a:t>SQL</a:t>
            </a:r>
            <a:endParaRPr lang="en-US" sz="3200" dirty="0"/>
          </a:p>
        </p:txBody>
      </p:sp>
      <p:sp>
        <p:nvSpPr>
          <p:cNvPr id="3" name="Content Placeholder 2"/>
          <p:cNvSpPr>
            <a:spLocks noGrp="1"/>
          </p:cNvSpPr>
          <p:nvPr>
            <p:ph idx="1"/>
          </p:nvPr>
        </p:nvSpPr>
        <p:spPr>
          <a:xfrm>
            <a:off x="457200" y="990600"/>
            <a:ext cx="8229600" cy="5562600"/>
          </a:xfrm>
        </p:spPr>
        <p:txBody>
          <a:bodyPr>
            <a:normAutofit/>
          </a:bodyPr>
          <a:lstStyle/>
          <a:p>
            <a:pPr>
              <a:lnSpc>
                <a:spcPct val="125000"/>
              </a:lnSpc>
              <a:buClr>
                <a:schemeClr val="tx1"/>
              </a:buClr>
            </a:pPr>
            <a:r>
              <a:rPr lang="en-US" sz="1800" dirty="0" smtClean="0"/>
              <a:t>SQL: widely used non-procedural language</a:t>
            </a:r>
          </a:p>
          <a:p>
            <a:pPr lvl="1">
              <a:lnSpc>
                <a:spcPct val="125000"/>
              </a:lnSpc>
              <a:buFont typeface="Wingdings" pitchFamily="2" charset="2"/>
              <a:buChar char="Ø"/>
            </a:pPr>
            <a:r>
              <a:rPr lang="en-US" sz="1800" dirty="0" smtClean="0"/>
              <a:t>E.g. find the name of the customer with customer-id 192-83-7465</a:t>
            </a:r>
            <a:br>
              <a:rPr lang="en-US" sz="1800" dirty="0" smtClean="0"/>
            </a:br>
            <a:r>
              <a:rPr lang="en-US" sz="1800" dirty="0" smtClean="0"/>
              <a:t>		</a:t>
            </a:r>
            <a:r>
              <a:rPr lang="en-US" sz="1800" b="1" dirty="0" smtClean="0"/>
              <a:t>select</a:t>
            </a:r>
            <a:r>
              <a:rPr lang="en-US" sz="1800" dirty="0" smtClean="0"/>
              <a:t>   </a:t>
            </a:r>
            <a:r>
              <a:rPr lang="en-US" sz="1800" i="1" dirty="0" err="1" smtClean="0"/>
              <a:t>customer.customer</a:t>
            </a:r>
            <a:r>
              <a:rPr lang="en-US" sz="1800" i="1" dirty="0" smtClean="0"/>
              <a:t>-name</a:t>
            </a:r>
            <a:r>
              <a:rPr lang="en-US" sz="1800" dirty="0" smtClean="0"/>
              <a:t/>
            </a:r>
            <a:br>
              <a:rPr lang="en-US" sz="1800" dirty="0" smtClean="0"/>
            </a:br>
            <a:r>
              <a:rPr lang="en-US" sz="1800" dirty="0" smtClean="0"/>
              <a:t>		</a:t>
            </a:r>
            <a:r>
              <a:rPr lang="en-US" sz="1800" b="1" dirty="0" smtClean="0"/>
              <a:t>from</a:t>
            </a:r>
            <a:r>
              <a:rPr lang="en-US" sz="1800" dirty="0" smtClean="0"/>
              <a:t>     </a:t>
            </a:r>
            <a:r>
              <a:rPr lang="en-US" sz="1800" i="1" dirty="0" smtClean="0"/>
              <a:t>customer</a:t>
            </a:r>
            <a:r>
              <a:rPr lang="en-US" sz="1800" dirty="0" smtClean="0"/>
              <a:t/>
            </a:r>
            <a:br>
              <a:rPr lang="en-US" sz="1800" dirty="0" smtClean="0"/>
            </a:br>
            <a:r>
              <a:rPr lang="en-US" sz="1800" dirty="0" smtClean="0"/>
              <a:t>		</a:t>
            </a:r>
            <a:r>
              <a:rPr lang="en-US" sz="1800" b="1" dirty="0" smtClean="0"/>
              <a:t>where</a:t>
            </a:r>
            <a:r>
              <a:rPr lang="en-US" sz="1800" dirty="0" smtClean="0"/>
              <a:t>  </a:t>
            </a:r>
            <a:r>
              <a:rPr lang="en-US" sz="1800" i="1" dirty="0" err="1" smtClean="0"/>
              <a:t>customer.customer</a:t>
            </a:r>
            <a:r>
              <a:rPr lang="en-US" sz="1800" i="1" dirty="0" smtClean="0"/>
              <a:t>-id</a:t>
            </a:r>
            <a:r>
              <a:rPr lang="en-US" sz="1800" dirty="0" smtClean="0"/>
              <a:t> = ‘192-83-7465’</a:t>
            </a:r>
          </a:p>
          <a:p>
            <a:pPr lvl="1">
              <a:lnSpc>
                <a:spcPct val="125000"/>
              </a:lnSpc>
            </a:pPr>
            <a:r>
              <a:rPr lang="en-US" sz="1800" dirty="0" smtClean="0"/>
              <a:t>E.g. find the balances of all accounts held by the customer with customer-id 192-83-7465</a:t>
            </a:r>
            <a:br>
              <a:rPr lang="en-US" sz="1800" dirty="0" smtClean="0"/>
            </a:br>
            <a:r>
              <a:rPr lang="en-US" sz="1800" dirty="0" smtClean="0"/>
              <a:t>		</a:t>
            </a:r>
            <a:r>
              <a:rPr lang="en-US" sz="1800" b="1" dirty="0" smtClean="0"/>
              <a:t>select</a:t>
            </a:r>
            <a:r>
              <a:rPr lang="en-US" sz="1800" dirty="0" smtClean="0"/>
              <a:t>   </a:t>
            </a:r>
            <a:r>
              <a:rPr lang="en-US" sz="1800" i="1" dirty="0" err="1" smtClean="0"/>
              <a:t>account.balance</a:t>
            </a:r>
            <a:r>
              <a:rPr lang="en-US" sz="1800" dirty="0" smtClean="0"/>
              <a:t/>
            </a:r>
            <a:br>
              <a:rPr lang="en-US" sz="1800" dirty="0" smtClean="0"/>
            </a:br>
            <a:r>
              <a:rPr lang="en-US" sz="1800" dirty="0" smtClean="0"/>
              <a:t>		</a:t>
            </a:r>
            <a:r>
              <a:rPr lang="en-US" sz="1800" b="1" dirty="0" smtClean="0"/>
              <a:t>from</a:t>
            </a:r>
            <a:r>
              <a:rPr lang="en-US" sz="1800" dirty="0" smtClean="0"/>
              <a:t>     </a:t>
            </a:r>
            <a:r>
              <a:rPr lang="en-US" sz="1800" i="1" dirty="0" smtClean="0"/>
              <a:t>depositor</a:t>
            </a:r>
            <a:r>
              <a:rPr lang="en-US" sz="1800" dirty="0" smtClean="0"/>
              <a:t>, </a:t>
            </a:r>
            <a:r>
              <a:rPr lang="en-US" sz="1800" i="1" dirty="0" smtClean="0"/>
              <a:t>account</a:t>
            </a:r>
            <a:r>
              <a:rPr lang="en-US" sz="1800" dirty="0" smtClean="0"/>
              <a:t/>
            </a:r>
            <a:br>
              <a:rPr lang="en-US" sz="1800" dirty="0" smtClean="0"/>
            </a:br>
            <a:r>
              <a:rPr lang="en-US" sz="1800" dirty="0" smtClean="0"/>
              <a:t>		</a:t>
            </a:r>
            <a:r>
              <a:rPr lang="en-US" sz="1800" b="1" dirty="0" smtClean="0"/>
              <a:t>where</a:t>
            </a:r>
            <a:r>
              <a:rPr lang="en-US" sz="1800" dirty="0" smtClean="0"/>
              <a:t>  </a:t>
            </a:r>
            <a:r>
              <a:rPr lang="en-US" sz="1800" i="1" dirty="0" err="1" smtClean="0"/>
              <a:t>depositor.customer</a:t>
            </a:r>
            <a:r>
              <a:rPr lang="en-US" sz="1800" i="1" dirty="0" smtClean="0"/>
              <a:t>-id</a:t>
            </a:r>
            <a:r>
              <a:rPr lang="en-US" sz="1800" dirty="0" smtClean="0"/>
              <a:t> = ‘192-83-7465’ </a:t>
            </a:r>
            <a:r>
              <a:rPr lang="en-US" sz="1800" b="1" dirty="0" smtClean="0"/>
              <a:t>and</a:t>
            </a:r>
            <a:br>
              <a:rPr lang="en-US" sz="1800" b="1" dirty="0" smtClean="0"/>
            </a:br>
            <a:r>
              <a:rPr lang="en-US" sz="1800" b="1" dirty="0" smtClean="0"/>
              <a:t>		            </a:t>
            </a:r>
            <a:r>
              <a:rPr lang="en-US" sz="1800" i="1" dirty="0" err="1" smtClean="0"/>
              <a:t>depositor.account</a:t>
            </a:r>
            <a:r>
              <a:rPr lang="en-US" sz="1800" i="1" dirty="0" smtClean="0"/>
              <a:t>-number = </a:t>
            </a:r>
            <a:r>
              <a:rPr lang="en-US" sz="1800" i="1" dirty="0" err="1" smtClean="0"/>
              <a:t>account.account</a:t>
            </a:r>
            <a:r>
              <a:rPr lang="en-US" sz="1800" i="1" dirty="0" smtClean="0"/>
              <a:t>-number</a:t>
            </a:r>
          </a:p>
          <a:p>
            <a:pPr>
              <a:lnSpc>
                <a:spcPct val="125000"/>
              </a:lnSpc>
              <a:buClr>
                <a:schemeClr val="tx1"/>
              </a:buClr>
            </a:pPr>
            <a:r>
              <a:rPr lang="en-US" sz="1800" dirty="0" smtClean="0"/>
              <a:t>Application programs generally access databases through one of</a:t>
            </a:r>
          </a:p>
          <a:p>
            <a:pPr lvl="1">
              <a:lnSpc>
                <a:spcPct val="125000"/>
              </a:lnSpc>
              <a:buClr>
                <a:schemeClr val="tx1"/>
              </a:buClr>
              <a:buFont typeface="Wingdings" pitchFamily="2" charset="2"/>
              <a:buChar char="Ø"/>
            </a:pPr>
            <a:r>
              <a:rPr lang="en-US" sz="1800" dirty="0" smtClean="0"/>
              <a:t>Language extensions to allow embedded SQL</a:t>
            </a:r>
          </a:p>
          <a:p>
            <a:pPr lvl="1">
              <a:lnSpc>
                <a:spcPct val="125000"/>
              </a:lnSpc>
              <a:buClr>
                <a:schemeClr val="tx1"/>
              </a:buClr>
              <a:buFont typeface="Wingdings" pitchFamily="2" charset="2"/>
              <a:buChar char="Ø"/>
            </a:pPr>
            <a:r>
              <a:rPr lang="en-US" sz="1800" dirty="0" smtClean="0"/>
              <a:t>Application program interface (e.g. ODBC/JDBC) which allow SQL queries to be sent to a database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400" b="1" dirty="0" smtClean="0">
                <a:solidFill>
                  <a:schemeClr val="accent2"/>
                </a:solidFill>
              </a:rPr>
              <a:t>Database Administrator (DBA) Responsibilities</a:t>
            </a:r>
            <a:endParaRPr lang="en-US" sz="2400" dirty="0"/>
          </a:p>
        </p:txBody>
      </p:sp>
      <p:sp>
        <p:nvSpPr>
          <p:cNvPr id="3" name="Content Placeholder 2"/>
          <p:cNvSpPr>
            <a:spLocks noGrp="1"/>
          </p:cNvSpPr>
          <p:nvPr>
            <p:ph idx="1"/>
          </p:nvPr>
        </p:nvSpPr>
        <p:spPr>
          <a:xfrm>
            <a:off x="457200" y="1143000"/>
            <a:ext cx="8229600" cy="5410200"/>
          </a:xfrm>
        </p:spPr>
        <p:txBody>
          <a:bodyPr/>
          <a:lstStyle/>
          <a:p>
            <a:pPr>
              <a:lnSpc>
                <a:spcPct val="125000"/>
              </a:lnSpc>
              <a:buClr>
                <a:schemeClr val="tx1"/>
              </a:buClr>
            </a:pPr>
            <a:r>
              <a:rPr lang="en-US" sz="2000" dirty="0" smtClean="0"/>
              <a:t>The responsibility of a database administrator vary and depend on the job description, corporate and Information Technology (IT) policies and the technical features and capabilities of the DBMS being administrated.</a:t>
            </a:r>
          </a:p>
          <a:p>
            <a:pPr>
              <a:lnSpc>
                <a:spcPct val="125000"/>
              </a:lnSpc>
              <a:buClr>
                <a:schemeClr val="tx1"/>
              </a:buClr>
            </a:pPr>
            <a:r>
              <a:rPr lang="en-US" sz="2000" dirty="0" smtClean="0"/>
              <a:t>Database administrator's duties include:</a:t>
            </a:r>
          </a:p>
          <a:p>
            <a:pPr lvl="1">
              <a:lnSpc>
                <a:spcPct val="125000"/>
              </a:lnSpc>
              <a:buClr>
                <a:schemeClr val="tx1"/>
              </a:buClr>
              <a:buFont typeface="Wingdings" pitchFamily="2" charset="2"/>
              <a:buChar char="Ø"/>
            </a:pPr>
            <a:r>
              <a:rPr lang="en-US" sz="2000" dirty="0" smtClean="0"/>
              <a:t>Schema definition</a:t>
            </a:r>
          </a:p>
          <a:p>
            <a:pPr lvl="1">
              <a:lnSpc>
                <a:spcPct val="125000"/>
              </a:lnSpc>
              <a:buClr>
                <a:schemeClr val="tx1"/>
              </a:buClr>
              <a:buFont typeface="Wingdings" pitchFamily="2" charset="2"/>
              <a:buChar char="Ø"/>
            </a:pPr>
            <a:r>
              <a:rPr lang="en-US" sz="2000" dirty="0" smtClean="0"/>
              <a:t>Storage structure and access method definition</a:t>
            </a:r>
          </a:p>
          <a:p>
            <a:pPr lvl="1">
              <a:lnSpc>
                <a:spcPct val="125000"/>
              </a:lnSpc>
              <a:buClr>
                <a:schemeClr val="tx1"/>
              </a:buClr>
              <a:buFont typeface="Wingdings" pitchFamily="2" charset="2"/>
              <a:buChar char="Ø"/>
            </a:pPr>
            <a:r>
              <a:rPr lang="en-US" sz="2000" dirty="0" smtClean="0"/>
              <a:t>Schema and physical organization modification</a:t>
            </a:r>
          </a:p>
          <a:p>
            <a:pPr lvl="1">
              <a:lnSpc>
                <a:spcPct val="125000"/>
              </a:lnSpc>
              <a:buClr>
                <a:schemeClr val="tx1"/>
              </a:buClr>
              <a:buFont typeface="Wingdings" pitchFamily="2" charset="2"/>
              <a:buChar char="Ø"/>
            </a:pPr>
            <a:r>
              <a:rPr lang="en-US" sz="2000" dirty="0" smtClean="0"/>
              <a:t>Granting user authority to access the database</a:t>
            </a:r>
          </a:p>
          <a:p>
            <a:pPr lvl="1">
              <a:lnSpc>
                <a:spcPct val="125000"/>
              </a:lnSpc>
              <a:buClr>
                <a:schemeClr val="tx1"/>
              </a:buClr>
              <a:buFont typeface="Wingdings" pitchFamily="2" charset="2"/>
              <a:buChar char="Ø"/>
            </a:pPr>
            <a:r>
              <a:rPr lang="en-US" sz="2000" dirty="0" smtClean="0"/>
              <a:t>Specifying integrity constraints</a:t>
            </a:r>
          </a:p>
          <a:p>
            <a:pPr lvl="1">
              <a:lnSpc>
                <a:spcPct val="125000"/>
              </a:lnSpc>
              <a:buClr>
                <a:schemeClr val="tx1"/>
              </a:buClr>
              <a:buFont typeface="Wingdings" pitchFamily="2" charset="2"/>
              <a:buChar char="Ø"/>
            </a:pPr>
            <a:r>
              <a:rPr lang="en-US" sz="2000" dirty="0" smtClean="0"/>
              <a:t>Acting as liaison with users</a:t>
            </a:r>
          </a:p>
          <a:p>
            <a:pPr lvl="1">
              <a:lnSpc>
                <a:spcPct val="125000"/>
              </a:lnSpc>
              <a:buClr>
                <a:schemeClr val="tx1"/>
              </a:buClr>
              <a:buFont typeface="Wingdings" pitchFamily="2" charset="2"/>
              <a:buChar char="Ø"/>
            </a:pPr>
            <a:r>
              <a:rPr lang="en-US" sz="2000" dirty="0" smtClean="0"/>
              <a:t>Monitoring performance and responding to changes in requirements</a:t>
            </a:r>
          </a:p>
          <a:p>
            <a:pPr>
              <a:buFontTx/>
              <a:buNone/>
            </a:pPr>
            <a:endParaRPr lang="en-US" sz="1800"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solidFill>
                  <a:schemeClr val="accent2"/>
                </a:solidFill>
              </a:rPr>
              <a:t>DBMS Components</a:t>
            </a:r>
            <a:endParaRPr lang="en-US" sz="3200" dirty="0"/>
          </a:p>
        </p:txBody>
      </p:sp>
      <p:sp>
        <p:nvSpPr>
          <p:cNvPr id="3" name="Content Placeholder 2"/>
          <p:cNvSpPr>
            <a:spLocks noGrp="1"/>
          </p:cNvSpPr>
          <p:nvPr>
            <p:ph idx="1"/>
          </p:nvPr>
        </p:nvSpPr>
        <p:spPr>
          <a:xfrm>
            <a:off x="457200" y="1219200"/>
            <a:ext cx="8229600" cy="5257800"/>
          </a:xfrm>
        </p:spPr>
        <p:txBody>
          <a:bodyPr>
            <a:normAutofit/>
          </a:bodyPr>
          <a:lstStyle/>
          <a:p>
            <a:pPr>
              <a:defRPr/>
            </a:pPr>
            <a:r>
              <a:rPr lang="en-US" sz="1800" dirty="0" smtClean="0"/>
              <a:t>Database engine</a:t>
            </a:r>
          </a:p>
          <a:p>
            <a:pPr lvl="1">
              <a:defRPr/>
            </a:pPr>
            <a:r>
              <a:rPr lang="en-US" sz="1800" dirty="0" smtClean="0"/>
              <a:t>Storage</a:t>
            </a:r>
          </a:p>
          <a:p>
            <a:pPr lvl="1">
              <a:defRPr/>
            </a:pPr>
            <a:r>
              <a:rPr lang="en-US" sz="1800" dirty="0" smtClean="0"/>
              <a:t>Retrieval</a:t>
            </a:r>
          </a:p>
          <a:p>
            <a:pPr lvl="1">
              <a:defRPr/>
            </a:pPr>
            <a:r>
              <a:rPr lang="en-US" sz="1800" dirty="0" smtClean="0"/>
              <a:t>Update</a:t>
            </a:r>
          </a:p>
          <a:p>
            <a:pPr>
              <a:defRPr/>
            </a:pPr>
            <a:r>
              <a:rPr lang="en-US" sz="1800" dirty="0" smtClean="0"/>
              <a:t>Query processor: The query processor subsystem compiles and executes DDL and DML statements.</a:t>
            </a:r>
          </a:p>
          <a:p>
            <a:pPr>
              <a:defRPr/>
            </a:pPr>
            <a:r>
              <a:rPr lang="en-US" sz="1800" dirty="0" smtClean="0"/>
              <a:t>Data dictionary: The data dictionary contains METADATA. The schema of a table is an example of metadata.</a:t>
            </a:r>
          </a:p>
          <a:p>
            <a:pPr>
              <a:defRPr/>
            </a:pPr>
            <a:r>
              <a:rPr lang="en-US" sz="1800" dirty="0" smtClean="0"/>
              <a:t>Utilities</a:t>
            </a:r>
          </a:p>
          <a:p>
            <a:pPr>
              <a:defRPr/>
            </a:pPr>
            <a:r>
              <a:rPr lang="en-US" sz="1800" dirty="0" smtClean="0"/>
              <a:t>Security</a:t>
            </a:r>
          </a:p>
          <a:p>
            <a:pPr>
              <a:defRPr/>
            </a:pPr>
            <a:r>
              <a:rPr lang="en-US" sz="1800" dirty="0" smtClean="0"/>
              <a:t>Report writer</a:t>
            </a:r>
          </a:p>
          <a:p>
            <a:pPr>
              <a:defRPr/>
            </a:pPr>
            <a:r>
              <a:rPr lang="en-US" sz="1800" dirty="0" smtClean="0"/>
              <a:t>Forms generator(input screens)</a:t>
            </a:r>
          </a:p>
          <a:p>
            <a:pPr>
              <a:defRPr/>
            </a:pPr>
            <a:r>
              <a:rPr lang="en-US" sz="1800" dirty="0" smtClean="0"/>
              <a:t>Application generator</a:t>
            </a:r>
          </a:p>
          <a:p>
            <a:pPr>
              <a:defRPr/>
            </a:pPr>
            <a:r>
              <a:rPr lang="en-US" sz="1800" dirty="0" smtClean="0"/>
              <a:t>Communications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lstStyle/>
          <a:p>
            <a:pPr>
              <a:buFontTx/>
              <a:buNone/>
            </a:pPr>
            <a:r>
              <a:rPr lang="en-US" dirty="0" smtClean="0">
                <a:solidFill>
                  <a:schemeClr val="accent2"/>
                </a:solidFill>
              </a:rPr>
              <a:t>References </a:t>
            </a:r>
          </a:p>
          <a:p>
            <a:pPr>
              <a:spcBef>
                <a:spcPct val="150000"/>
              </a:spcBef>
            </a:pPr>
            <a:r>
              <a:rPr lang="en-US" dirty="0" smtClean="0"/>
              <a:t>Abraham </a:t>
            </a:r>
            <a:r>
              <a:rPr lang="en-US" dirty="0" err="1" smtClean="0"/>
              <a:t>Silberchatz</a:t>
            </a:r>
            <a:r>
              <a:rPr lang="en-US" dirty="0" smtClean="0"/>
              <a:t>, Henry F. </a:t>
            </a:r>
            <a:r>
              <a:rPr lang="en-US" dirty="0" err="1" smtClean="0"/>
              <a:t>Korth</a:t>
            </a:r>
            <a:r>
              <a:rPr lang="en-US" dirty="0" smtClean="0"/>
              <a:t>, S. </a:t>
            </a:r>
            <a:r>
              <a:rPr lang="en-US" dirty="0" err="1" smtClean="0"/>
              <a:t>Sudarshan</a:t>
            </a:r>
            <a:r>
              <a:rPr lang="en-US" dirty="0" smtClean="0"/>
              <a:t>; Database System Concepts. McGraw Hill, 4</a:t>
            </a:r>
            <a:r>
              <a:rPr lang="en-US" baseline="30000" dirty="0" smtClean="0"/>
              <a:t>th</a:t>
            </a:r>
            <a:r>
              <a:rPr lang="en-US" dirty="0" smtClean="0"/>
              <a:t> edition</a:t>
            </a:r>
          </a:p>
          <a:p>
            <a:pPr>
              <a:spcBef>
                <a:spcPct val="150000"/>
              </a:spcBef>
            </a:pPr>
            <a:r>
              <a:rPr lang="en-US" dirty="0" smtClean="0"/>
              <a:t>Date C. J.; An Introduction to Database System. Addison Wesley, 8</a:t>
            </a:r>
            <a:r>
              <a:rPr lang="en-US" baseline="30000" dirty="0" smtClean="0"/>
              <a:t>th</a:t>
            </a:r>
            <a:r>
              <a:rPr lang="en-US" dirty="0" smtClean="0"/>
              <a:t> edition</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400" b="1" kern="0" dirty="0" smtClean="0">
                <a:solidFill>
                  <a:schemeClr val="accent2"/>
                </a:solidFill>
              </a:rPr>
              <a:t>Application </a:t>
            </a:r>
            <a:r>
              <a:rPr lang="en-US" sz="2400" b="1" kern="0" dirty="0" smtClean="0">
                <a:solidFill>
                  <a:schemeClr val="accent2"/>
                </a:solidFill>
              </a:rPr>
              <a:t>Architecture</a:t>
            </a:r>
            <a:endParaRPr lang="en-US" sz="2400" dirty="0"/>
          </a:p>
        </p:txBody>
      </p:sp>
      <p:sp>
        <p:nvSpPr>
          <p:cNvPr id="3" name="Content Placeholder 2"/>
          <p:cNvSpPr>
            <a:spLocks noGrp="1"/>
          </p:cNvSpPr>
          <p:nvPr>
            <p:ph idx="1"/>
          </p:nvPr>
        </p:nvSpPr>
        <p:spPr>
          <a:xfrm>
            <a:off x="457200" y="990600"/>
            <a:ext cx="8229600" cy="5486400"/>
          </a:xfrm>
        </p:spPr>
        <p:txBody>
          <a:bodyPr>
            <a:normAutofit fontScale="77500" lnSpcReduction="20000"/>
          </a:bodyPr>
          <a:lstStyle/>
          <a:p>
            <a:r>
              <a:rPr lang="en-US" sz="2300" dirty="0" smtClean="0"/>
              <a:t>Most user of a database system today are not present at the sit of the database system, but connect it through network. We can therefore differentiate between client machines, on which remote database user works, and server machines, on which the database system runs</a:t>
            </a:r>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endParaRPr lang="en-US" b="1" dirty="0" smtClean="0"/>
          </a:p>
          <a:p>
            <a:pPr>
              <a:buFont typeface="Wingdings" pitchFamily="2" charset="2"/>
              <a:buChar char="§"/>
            </a:pPr>
            <a:r>
              <a:rPr lang="en-US" sz="2300" b="1" dirty="0" smtClean="0"/>
              <a:t>Two-tier </a:t>
            </a:r>
            <a:r>
              <a:rPr lang="en-US" sz="2300" b="1" dirty="0" smtClean="0"/>
              <a:t>architecture</a:t>
            </a:r>
            <a:r>
              <a:rPr lang="en-US" sz="2300" dirty="0" smtClean="0"/>
              <a:t>:  E.g. client programs using ODBC/JDBC to  </a:t>
            </a:r>
            <a:br>
              <a:rPr lang="en-US" sz="2300" dirty="0" smtClean="0"/>
            </a:br>
            <a:r>
              <a:rPr lang="en-US" sz="2300" dirty="0" smtClean="0"/>
              <a:t>  communicate with a database</a:t>
            </a:r>
          </a:p>
          <a:p>
            <a:pPr>
              <a:buFont typeface="Wingdings" pitchFamily="2" charset="2"/>
              <a:buChar char="§"/>
            </a:pPr>
            <a:r>
              <a:rPr lang="en-US" sz="2300" b="1" dirty="0" smtClean="0"/>
              <a:t>Three-tier architecture</a:t>
            </a:r>
            <a:r>
              <a:rPr lang="en-US" sz="2300" dirty="0" smtClean="0"/>
              <a:t>: E.g. web-based applications, and </a:t>
            </a:r>
            <a:br>
              <a:rPr lang="en-US" sz="2300" dirty="0" smtClean="0"/>
            </a:br>
            <a:r>
              <a:rPr lang="en-US" sz="2300" dirty="0" smtClean="0"/>
              <a:t>  applications built using “middleware”</a:t>
            </a:r>
          </a:p>
          <a:p>
            <a:endParaRPr lang="en-US" dirty="0"/>
          </a:p>
        </p:txBody>
      </p:sp>
      <p:pic>
        <p:nvPicPr>
          <p:cNvPr id="4" name="Picture 4"/>
          <p:cNvPicPr>
            <a:picLocks noChangeAspect="1" noChangeArrowheads="1"/>
          </p:cNvPicPr>
          <p:nvPr/>
        </p:nvPicPr>
        <p:blipFill>
          <a:blip r:embed="rId2" cstate="print"/>
          <a:srcRect l="1027" t="13150" r="1439" b="13425"/>
          <a:stretch>
            <a:fillRect/>
          </a:stretch>
        </p:blipFill>
        <p:spPr bwMode="auto">
          <a:xfrm>
            <a:off x="1371600" y="2133600"/>
            <a:ext cx="5562600" cy="3141663"/>
          </a:xfrm>
          <a:prstGeom prst="rect">
            <a:avLst/>
          </a:prstGeom>
          <a:noFill/>
          <a:ln w="76200" cmpd="tri">
            <a:solidFill>
              <a:schemeClr val="tx2"/>
            </a:solid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solidFill>
                  <a:schemeClr val="accent2"/>
                </a:solidFill>
              </a:rPr>
              <a:t>Centralized Database system</a:t>
            </a:r>
            <a:endParaRPr lang="en-US" sz="2800"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990600" y="1143000"/>
            <a:ext cx="7391400" cy="48768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solidFill>
                  <a:schemeClr val="accent2"/>
                </a:solidFill>
              </a:rPr>
              <a:t>Distributed Database System</a:t>
            </a:r>
            <a:endParaRPr lang="en-US" sz="2800" dirty="0"/>
          </a:p>
        </p:txBody>
      </p:sp>
      <p:pic>
        <p:nvPicPr>
          <p:cNvPr id="2051" name="Picture 3"/>
          <p:cNvPicPr>
            <a:picLocks noGrp="1" noChangeAspect="1" noChangeArrowheads="1"/>
          </p:cNvPicPr>
          <p:nvPr>
            <p:ph idx="1"/>
          </p:nvPr>
        </p:nvPicPr>
        <p:blipFill>
          <a:blip r:embed="rId2" cstate="print"/>
          <a:srcRect/>
          <a:stretch>
            <a:fillRect/>
          </a:stretch>
        </p:blipFill>
        <p:spPr bwMode="auto">
          <a:xfrm>
            <a:off x="762000" y="990600"/>
            <a:ext cx="7848599" cy="52578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solidFill>
                  <a:schemeClr val="accent2"/>
                </a:solidFill>
              </a:rPr>
              <a:t>Client/Server Architecture</a:t>
            </a:r>
            <a:endParaRPr lang="en-US" sz="2800" dirty="0"/>
          </a:p>
        </p:txBody>
      </p:sp>
      <p:pic>
        <p:nvPicPr>
          <p:cNvPr id="3075" name="Picture 3"/>
          <p:cNvPicPr>
            <a:picLocks noGrp="1" noChangeAspect="1" noChangeArrowheads="1"/>
          </p:cNvPicPr>
          <p:nvPr>
            <p:ph idx="1"/>
          </p:nvPr>
        </p:nvPicPr>
        <p:blipFill>
          <a:blip r:embed="rId2" cstate="print"/>
          <a:srcRect/>
          <a:stretch>
            <a:fillRect/>
          </a:stretch>
        </p:blipFill>
        <p:spPr bwMode="auto">
          <a:xfrm>
            <a:off x="1143000" y="1295400"/>
            <a:ext cx="7315199" cy="4953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Basic Concept</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At a Conference in 1990, </a:t>
            </a:r>
            <a:r>
              <a:rPr lang="en-US" dirty="0" err="1" smtClean="0"/>
              <a:t>Silberschatz</a:t>
            </a:r>
            <a:r>
              <a:rPr lang="en-US" dirty="0" smtClean="0"/>
              <a:t> quoted on database systems- “ The history of database system research is one of exceptional productivity and starting economic impact.</a:t>
            </a:r>
          </a:p>
          <a:p>
            <a:pPr algn="just"/>
            <a:r>
              <a:rPr lang="en-US" dirty="0" smtClean="0"/>
              <a:t>Barely 20 years old as a basic science research field, database research has fueled an information service industry estimated at $10 billion per year in U.S. alone.</a:t>
            </a:r>
          </a:p>
          <a:p>
            <a:pPr algn="just"/>
            <a:r>
              <a:rPr lang="en-US" dirty="0" smtClean="0"/>
              <a:t>Achievements in database research underpin  fundamental advances in the communication system, transportation and logistics, financial management, knowledge based systems (KBS), accessibility to scientific literature and a host of other civilian and defense application.</a:t>
            </a:r>
          </a:p>
          <a:p>
            <a:pPr algn="just"/>
            <a:r>
              <a:rPr lang="en-US" dirty="0" smtClean="0"/>
              <a:t>The roots of DBMS lie in file-based systems.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Three generations of DBMS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1</a:t>
            </a:r>
            <a:r>
              <a:rPr lang="en-US" baseline="30000" dirty="0" smtClean="0"/>
              <a:t>st</a:t>
            </a:r>
            <a:r>
              <a:rPr lang="en-US" dirty="0" smtClean="0"/>
              <a:t> Generation : The hierarchical and CODASYL systems represent the first generation of DBMS. The hierarchical model is typified by IMS (Information Management System) and the Network or CODASYL model by IDS (Integrated Data Store). Both of these models were developed in mid-1960s.</a:t>
            </a:r>
          </a:p>
          <a:p>
            <a:pPr algn="just"/>
            <a:r>
              <a:rPr lang="en-US" dirty="0" smtClean="0"/>
              <a:t>2</a:t>
            </a:r>
            <a:r>
              <a:rPr lang="en-US" baseline="30000" dirty="0" smtClean="0"/>
              <a:t>nd</a:t>
            </a:r>
            <a:r>
              <a:rPr lang="en-US" dirty="0" smtClean="0"/>
              <a:t> Generation : In 1970, Dr. E.F. </a:t>
            </a:r>
            <a:r>
              <a:rPr lang="en-US" dirty="0" err="1" smtClean="0"/>
              <a:t>Codd</a:t>
            </a:r>
            <a:r>
              <a:rPr lang="en-US" dirty="0" smtClean="0"/>
              <a:t> represented a research paper at an international  conference where he proposed a relational model. It represents the second generation of DBMS.</a:t>
            </a:r>
          </a:p>
          <a:p>
            <a:pPr algn="just"/>
            <a:r>
              <a:rPr lang="en-US" dirty="0" smtClean="0"/>
              <a:t>3</a:t>
            </a:r>
            <a:r>
              <a:rPr lang="en-US" baseline="30000" dirty="0" smtClean="0"/>
              <a:t>rd</a:t>
            </a:r>
            <a:r>
              <a:rPr lang="en-US" dirty="0" smtClean="0"/>
              <a:t> Generation : It is represented by the Object-Relational DBMS and the Object-Oriented DBMS.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Introduction</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A database is the solution to store, reference and view the information in various forms.</a:t>
            </a:r>
          </a:p>
          <a:p>
            <a:pPr algn="just"/>
            <a:r>
              <a:rPr lang="en-US" dirty="0" smtClean="0"/>
              <a:t>It provides various tools and objects to view the information stored as tables.</a:t>
            </a:r>
          </a:p>
          <a:p>
            <a:pPr algn="just"/>
            <a:r>
              <a:rPr lang="en-US" dirty="0" smtClean="0"/>
              <a:t>It provides more efficient way to manage the information compared to an ordinary files system.</a:t>
            </a:r>
          </a:p>
          <a:p>
            <a:pPr algn="just"/>
            <a:r>
              <a:rPr lang="en-US" dirty="0" smtClean="0"/>
              <a:t>DBMS provides organization, with the capability to easily integrate and leverage the massive amounts of operational data into meaningful information.</a:t>
            </a:r>
          </a:p>
          <a:p>
            <a:pPr algn="just"/>
            <a:r>
              <a:rPr lang="en-US" dirty="0" smtClean="0"/>
              <a:t>Database technology has been described as one of the most rapidly growing areas of computer business and information of science.</a:t>
            </a:r>
          </a:p>
          <a:p>
            <a:pPr algn="just"/>
            <a:r>
              <a:rPr lang="en-US" dirty="0" smtClean="0"/>
              <a:t>Defining a database involves specifying the data types, structures and constraints for the data to stored in the database.</a:t>
            </a:r>
          </a:p>
          <a:p>
            <a:pPr algn="just"/>
            <a:r>
              <a:rPr lang="en-US" dirty="0" smtClean="0"/>
              <a:t>The DBMS is a general purpose software system that facilitates the processes of defining, constructing and manipulating database for various application.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kern="0" dirty="0" smtClean="0">
                <a:solidFill>
                  <a:schemeClr val="accent2"/>
                </a:solidFill>
              </a:rPr>
              <a:t>What is Data?</a:t>
            </a:r>
            <a:br>
              <a:rPr lang="en-US" b="1" kern="0" dirty="0" smtClean="0">
                <a:solidFill>
                  <a:schemeClr val="accent2"/>
                </a:solidFill>
              </a:rPr>
            </a:br>
            <a:endParaRPr lang="en-US" dirty="0"/>
          </a:p>
        </p:txBody>
      </p:sp>
      <p:sp>
        <p:nvSpPr>
          <p:cNvPr id="3" name="Content Placeholder 2"/>
          <p:cNvSpPr>
            <a:spLocks noGrp="1"/>
          </p:cNvSpPr>
          <p:nvPr>
            <p:ph idx="1"/>
          </p:nvPr>
        </p:nvSpPr>
        <p:spPr/>
        <p:txBody>
          <a:bodyPr/>
          <a:lstStyle/>
          <a:p>
            <a:pPr algn="just">
              <a:defRPr/>
            </a:pPr>
            <a:r>
              <a:rPr lang="en-US" sz="1800" dirty="0" smtClean="0"/>
              <a:t>Effective data management enables raw </a:t>
            </a:r>
            <a:r>
              <a:rPr lang="en-US" sz="1800" i="1" dirty="0" smtClean="0"/>
              <a:t>data </a:t>
            </a:r>
            <a:r>
              <a:rPr lang="en-US" sz="1800" dirty="0" smtClean="0"/>
              <a:t>to become useful </a:t>
            </a:r>
            <a:r>
              <a:rPr lang="en-US" sz="1800" i="1" dirty="0" smtClean="0"/>
              <a:t>information</a:t>
            </a:r>
            <a:r>
              <a:rPr lang="en-US" sz="1800" dirty="0" smtClean="0"/>
              <a:t>. </a:t>
            </a:r>
            <a:r>
              <a:rPr lang="en-US" sz="1800" b="1" i="1" dirty="0" smtClean="0"/>
              <a:t>Thus, information helps us to foresee and plan events.</a:t>
            </a:r>
          </a:p>
          <a:p>
            <a:pPr algn="just">
              <a:defRPr/>
            </a:pPr>
            <a:r>
              <a:rPr lang="en-US" sz="1800" dirty="0" smtClean="0"/>
              <a:t>The data are always termed as the raw materials for information. A meaningful information is only possible after processing such a raw data.</a:t>
            </a:r>
          </a:p>
          <a:p>
            <a:pPr algn="just">
              <a:defRPr/>
            </a:pPr>
            <a:r>
              <a:rPr lang="en-US" sz="1800" dirty="0" smtClean="0"/>
              <a:t>Data must be atomic. The atomic data cannot be broken into pieces.</a:t>
            </a:r>
            <a:endParaRPr lang="en-US" sz="1800" b="1" dirty="0" smtClean="0"/>
          </a:p>
          <a:p>
            <a:pPr lvl="1" algn="just">
              <a:defRPr/>
            </a:pPr>
            <a:r>
              <a:rPr lang="en-US" sz="1800" b="1" dirty="0" smtClean="0"/>
              <a:t>ANSI definition</a:t>
            </a:r>
            <a:r>
              <a:rPr lang="en-US" sz="1800" dirty="0" smtClean="0"/>
              <a:t>, Data is defined as follows: “ </a:t>
            </a:r>
            <a:r>
              <a:rPr lang="en-US" sz="1800" i="1" dirty="0" smtClean="0"/>
              <a:t>Data is a representation of facts, concept or instructions in a formalized manner suitable for communication, interoperation, or processing by humans or by automatic means.</a:t>
            </a:r>
            <a:r>
              <a:rPr lang="en-US" sz="1800" dirty="0" smtClean="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rPr>
              <a:t>What is Information?</a:t>
            </a:r>
            <a:endParaRPr lang="en-US" dirty="0"/>
          </a:p>
        </p:txBody>
      </p:sp>
      <p:sp>
        <p:nvSpPr>
          <p:cNvPr id="3" name="Content Placeholder 2"/>
          <p:cNvSpPr>
            <a:spLocks noGrp="1"/>
          </p:cNvSpPr>
          <p:nvPr>
            <p:ph idx="1"/>
          </p:nvPr>
        </p:nvSpPr>
        <p:spPr/>
        <p:txBody>
          <a:bodyPr>
            <a:normAutofit/>
          </a:bodyPr>
          <a:lstStyle/>
          <a:p>
            <a:pPr algn="just"/>
            <a:r>
              <a:rPr lang="en-US" sz="2400" dirty="0" smtClean="0"/>
              <a:t>It is defined as a collection of related data that when put together, communicate meaningful and useful message to recipient who uses it, to make decision or to interpret the data to get the meaning.</a:t>
            </a:r>
          </a:p>
          <a:p>
            <a:pPr algn="just"/>
            <a:r>
              <a:rPr lang="en-US" sz="2400" dirty="0" smtClean="0"/>
              <a:t>Actually, it is data that has been converted into a more useful or intelligible form.</a:t>
            </a:r>
          </a:p>
          <a:p>
            <a:pPr algn="just"/>
            <a:r>
              <a:rPr lang="en-US" sz="2400" dirty="0" smtClean="0"/>
              <a:t>For example, marks obtained by students and their roll numbers form data where their </a:t>
            </a:r>
            <a:r>
              <a:rPr lang="en-US" sz="2400" dirty="0" err="1" smtClean="0"/>
              <a:t>marksheet</a:t>
            </a:r>
            <a:r>
              <a:rPr lang="en-US" sz="2400" dirty="0" smtClean="0"/>
              <a:t> is the information</a:t>
            </a:r>
            <a:r>
              <a:rPr lang="en-US" sz="2400" dirty="0" smtClean="0"/>
              <a:t>.</a:t>
            </a:r>
          </a:p>
          <a:p>
            <a:pPr algn="just"/>
            <a:endParaRPr lang="en-US" sz="2400" dirty="0" smtClean="0"/>
          </a:p>
          <a:p>
            <a:pPr algn="just">
              <a:buNone/>
            </a:pPr>
            <a:endParaRPr lang="en-US" sz="2400" dirty="0" smtClean="0"/>
          </a:p>
          <a:p>
            <a:endParaRPr lang="en-US" sz="2400" dirty="0"/>
          </a:p>
        </p:txBody>
      </p:sp>
      <p:grpSp>
        <p:nvGrpSpPr>
          <p:cNvPr id="4" name="Group 2"/>
          <p:cNvGrpSpPr>
            <a:grpSpLocks/>
          </p:cNvGrpSpPr>
          <p:nvPr/>
        </p:nvGrpSpPr>
        <p:grpSpPr bwMode="auto">
          <a:xfrm>
            <a:off x="1219200" y="4953000"/>
            <a:ext cx="5048250" cy="695325"/>
            <a:chOff x="1665" y="3735"/>
            <a:chExt cx="7950" cy="1095"/>
          </a:xfrm>
        </p:grpSpPr>
        <p:cxnSp>
          <p:nvCxnSpPr>
            <p:cNvPr id="5" name="AutoShape 3"/>
            <p:cNvCxnSpPr>
              <a:cxnSpLocks noChangeShapeType="1"/>
            </p:cNvCxnSpPr>
            <p:nvPr/>
          </p:nvCxnSpPr>
          <p:spPr bwMode="auto">
            <a:xfrm>
              <a:off x="6615" y="4185"/>
              <a:ext cx="1050" cy="0"/>
            </a:xfrm>
            <a:prstGeom prst="straightConnector1">
              <a:avLst/>
            </a:prstGeom>
            <a:noFill/>
            <a:ln w="9525">
              <a:solidFill>
                <a:srgbClr val="000000"/>
              </a:solidFill>
              <a:round/>
              <a:headEnd/>
              <a:tailEnd type="triangle" w="med" len="med"/>
            </a:ln>
          </p:spPr>
        </p:cxnSp>
        <p:grpSp>
          <p:nvGrpSpPr>
            <p:cNvPr id="6" name="Group 4"/>
            <p:cNvGrpSpPr>
              <a:grpSpLocks/>
            </p:cNvGrpSpPr>
            <p:nvPr/>
          </p:nvGrpSpPr>
          <p:grpSpPr bwMode="auto">
            <a:xfrm>
              <a:off x="1665" y="3735"/>
              <a:ext cx="7950" cy="1095"/>
              <a:chOff x="1665" y="3735"/>
              <a:chExt cx="7950" cy="1095"/>
            </a:xfrm>
          </p:grpSpPr>
          <p:cxnSp>
            <p:nvCxnSpPr>
              <p:cNvPr id="7" name="AutoShape 5"/>
              <p:cNvCxnSpPr>
                <a:cxnSpLocks noChangeShapeType="1"/>
              </p:cNvCxnSpPr>
              <p:nvPr/>
            </p:nvCxnSpPr>
            <p:spPr bwMode="auto">
              <a:xfrm>
                <a:off x="3615" y="4260"/>
                <a:ext cx="1050" cy="0"/>
              </a:xfrm>
              <a:prstGeom prst="straightConnector1">
                <a:avLst/>
              </a:prstGeom>
              <a:noFill/>
              <a:ln w="9525">
                <a:solidFill>
                  <a:srgbClr val="000000"/>
                </a:solidFill>
                <a:round/>
                <a:headEnd/>
                <a:tailEnd type="triangle" w="med" len="med"/>
              </a:ln>
            </p:spPr>
          </p:cxnSp>
          <p:grpSp>
            <p:nvGrpSpPr>
              <p:cNvPr id="8" name="Group 6"/>
              <p:cNvGrpSpPr>
                <a:grpSpLocks/>
              </p:cNvGrpSpPr>
              <p:nvPr/>
            </p:nvGrpSpPr>
            <p:grpSpPr bwMode="auto">
              <a:xfrm>
                <a:off x="1665" y="3735"/>
                <a:ext cx="7950" cy="1095"/>
                <a:chOff x="1665" y="2565"/>
                <a:chExt cx="7950" cy="1095"/>
              </a:xfrm>
            </p:grpSpPr>
            <p:sp>
              <p:nvSpPr>
                <p:cNvPr id="9" name="Text Box 7"/>
                <p:cNvSpPr txBox="1">
                  <a:spLocks noChangeArrowheads="1"/>
                </p:cNvSpPr>
                <p:nvPr/>
              </p:nvSpPr>
              <p:spPr bwMode="auto">
                <a:xfrm>
                  <a:off x="1665" y="2655"/>
                  <a:ext cx="1950" cy="825"/>
                </a:xfrm>
                <a:prstGeom prst="rect">
                  <a:avLst/>
                </a:prstGeom>
                <a:solidFill>
                  <a:srgbClr val="FFFFFF"/>
                </a:solidFill>
                <a:ln w="9525">
                  <a:solidFill>
                    <a:srgbClr val="000000"/>
                  </a:solidFill>
                  <a:miter lim="800000"/>
                  <a:headEnd/>
                  <a:tailEnd/>
                </a:ln>
              </p:spPr>
              <p:txBody>
                <a:bodyPr anchor="ctr"/>
                <a:lstStyle/>
                <a:p>
                  <a:pPr>
                    <a:spcAft>
                      <a:spcPts val="1000"/>
                    </a:spcAft>
                  </a:pPr>
                  <a:endParaRPr lang="en-US" sz="100">
                    <a:latin typeface="Mangal" pitchFamily="18" charset="0"/>
                    <a:cs typeface="Arial" charset="0"/>
                  </a:endParaRPr>
                </a:p>
                <a:p>
                  <a:pPr algn="ctr">
                    <a:spcAft>
                      <a:spcPts val="1000"/>
                    </a:spcAft>
                  </a:pPr>
                  <a:r>
                    <a:rPr lang="en-US" sz="1600">
                      <a:latin typeface="Calibri" pitchFamily="34" charset="0"/>
                      <a:cs typeface="Arial" charset="0"/>
                    </a:rPr>
                    <a:t>Data</a:t>
                  </a:r>
                  <a:endParaRPr lang="en-US"/>
                </a:p>
              </p:txBody>
            </p:sp>
            <p:sp>
              <p:nvSpPr>
                <p:cNvPr id="10" name="Text Box 8"/>
                <p:cNvSpPr txBox="1">
                  <a:spLocks noChangeArrowheads="1"/>
                </p:cNvSpPr>
                <p:nvPr/>
              </p:nvSpPr>
              <p:spPr bwMode="auto">
                <a:xfrm>
                  <a:off x="4665" y="2655"/>
                  <a:ext cx="1950" cy="825"/>
                </a:xfrm>
                <a:prstGeom prst="rect">
                  <a:avLst/>
                </a:prstGeom>
                <a:solidFill>
                  <a:srgbClr val="FFFFFF"/>
                </a:solidFill>
                <a:ln w="9525">
                  <a:solidFill>
                    <a:srgbClr val="000000"/>
                  </a:solidFill>
                  <a:miter lim="800000"/>
                  <a:headEnd/>
                  <a:tailEnd/>
                </a:ln>
              </p:spPr>
              <p:txBody>
                <a:bodyPr anchor="ctr"/>
                <a:lstStyle/>
                <a:p>
                  <a:pPr>
                    <a:spcAft>
                      <a:spcPts val="1000"/>
                    </a:spcAft>
                  </a:pPr>
                  <a:endParaRPr lang="en-US" sz="100">
                    <a:latin typeface="Mangal" pitchFamily="18" charset="0"/>
                    <a:cs typeface="Arial" charset="0"/>
                  </a:endParaRPr>
                </a:p>
                <a:p>
                  <a:pPr algn="ctr">
                    <a:spcAft>
                      <a:spcPts val="1000"/>
                    </a:spcAft>
                  </a:pPr>
                  <a:r>
                    <a:rPr lang="en-US" sz="1600">
                      <a:latin typeface="Calibri" pitchFamily="34" charset="0"/>
                      <a:cs typeface="Arial" charset="0"/>
                    </a:rPr>
                    <a:t>Information</a:t>
                  </a:r>
                  <a:endParaRPr lang="en-US"/>
                </a:p>
              </p:txBody>
            </p:sp>
            <p:sp>
              <p:nvSpPr>
                <p:cNvPr id="11" name="Text Box 9"/>
                <p:cNvSpPr txBox="1">
                  <a:spLocks noChangeArrowheads="1"/>
                </p:cNvSpPr>
                <p:nvPr/>
              </p:nvSpPr>
              <p:spPr bwMode="auto">
                <a:xfrm>
                  <a:off x="7665" y="2655"/>
                  <a:ext cx="1950" cy="825"/>
                </a:xfrm>
                <a:prstGeom prst="rect">
                  <a:avLst/>
                </a:prstGeom>
                <a:solidFill>
                  <a:srgbClr val="FFFFFF"/>
                </a:solidFill>
                <a:ln w="9525">
                  <a:solidFill>
                    <a:srgbClr val="000000"/>
                  </a:solidFill>
                  <a:miter lim="800000"/>
                  <a:headEnd/>
                  <a:tailEnd/>
                </a:ln>
              </p:spPr>
              <p:txBody>
                <a:bodyPr anchor="ctr"/>
                <a:lstStyle/>
                <a:p>
                  <a:pPr>
                    <a:spcAft>
                      <a:spcPts val="1000"/>
                    </a:spcAft>
                  </a:pPr>
                  <a:endParaRPr lang="en-US" sz="100" dirty="0">
                    <a:latin typeface="Mangal" pitchFamily="18" charset="0"/>
                    <a:cs typeface="Arial" charset="0"/>
                  </a:endParaRPr>
                </a:p>
                <a:p>
                  <a:pPr algn="ctr">
                    <a:spcAft>
                      <a:spcPts val="1000"/>
                    </a:spcAft>
                  </a:pPr>
                  <a:r>
                    <a:rPr lang="en-US" sz="1600" dirty="0">
                      <a:latin typeface="Calibri" pitchFamily="34" charset="0"/>
                      <a:cs typeface="Arial" charset="0"/>
                    </a:rPr>
                    <a:t>Knowledge</a:t>
                  </a:r>
                  <a:endParaRPr lang="en-US" dirty="0"/>
                </a:p>
              </p:txBody>
            </p:sp>
            <p:sp>
              <p:nvSpPr>
                <p:cNvPr id="12" name="Text Box 10"/>
                <p:cNvSpPr txBox="1">
                  <a:spLocks noChangeArrowheads="1"/>
                </p:cNvSpPr>
                <p:nvPr/>
              </p:nvSpPr>
              <p:spPr bwMode="auto">
                <a:xfrm>
                  <a:off x="3525" y="2565"/>
                  <a:ext cx="1470" cy="1095"/>
                </a:xfrm>
                <a:prstGeom prst="rect">
                  <a:avLst/>
                </a:prstGeom>
                <a:noFill/>
                <a:ln w="9525">
                  <a:solidFill>
                    <a:srgbClr val="FFFFFF"/>
                  </a:solidFill>
                  <a:miter lim="800000"/>
                  <a:headEnd/>
                  <a:tailEnd/>
                </a:ln>
              </p:spPr>
              <p:txBody>
                <a:bodyPr anchor="ctr"/>
                <a:lstStyle/>
                <a:p>
                  <a:pPr>
                    <a:spcAft>
                      <a:spcPts val="1000"/>
                    </a:spcAft>
                  </a:pPr>
                  <a:r>
                    <a:rPr lang="en-US" sz="1100">
                      <a:latin typeface="Calibri" pitchFamily="34" charset="0"/>
                      <a:cs typeface="Arial" charset="0"/>
                    </a:rPr>
                    <a:t>When</a:t>
                  </a:r>
                </a:p>
                <a:p>
                  <a:pPr>
                    <a:spcAft>
                      <a:spcPts val="1000"/>
                    </a:spcAft>
                  </a:pPr>
                  <a:r>
                    <a:rPr lang="en-US" sz="1100">
                      <a:latin typeface="Calibri" pitchFamily="34" charset="0"/>
                      <a:cs typeface="Arial" charset="0"/>
                    </a:rPr>
                    <a:t>processed</a:t>
                  </a:r>
                  <a:endParaRPr lang="en-US"/>
                </a:p>
              </p:txBody>
            </p:sp>
            <p:sp>
              <p:nvSpPr>
                <p:cNvPr id="13" name="Text Box 11"/>
                <p:cNvSpPr txBox="1">
                  <a:spLocks noChangeArrowheads="1"/>
                </p:cNvSpPr>
                <p:nvPr/>
              </p:nvSpPr>
              <p:spPr bwMode="auto">
                <a:xfrm>
                  <a:off x="6540" y="2565"/>
                  <a:ext cx="1470" cy="1095"/>
                </a:xfrm>
                <a:prstGeom prst="rect">
                  <a:avLst/>
                </a:prstGeom>
                <a:noFill/>
                <a:ln w="9525">
                  <a:solidFill>
                    <a:srgbClr val="FFFFFF"/>
                  </a:solidFill>
                  <a:miter lim="800000"/>
                  <a:headEnd/>
                  <a:tailEnd/>
                </a:ln>
              </p:spPr>
              <p:txBody>
                <a:bodyPr anchor="ctr"/>
                <a:lstStyle/>
                <a:p>
                  <a:pPr>
                    <a:spcAft>
                      <a:spcPts val="1000"/>
                    </a:spcAft>
                  </a:pPr>
                  <a:r>
                    <a:rPr lang="en-US" sz="1100">
                      <a:latin typeface="Calibri" pitchFamily="34" charset="0"/>
                      <a:cs typeface="Arial" charset="0"/>
                    </a:rPr>
                    <a:t>When</a:t>
                  </a:r>
                </a:p>
                <a:p>
                  <a:pPr>
                    <a:spcAft>
                      <a:spcPts val="1000"/>
                    </a:spcAft>
                  </a:pPr>
                  <a:r>
                    <a:rPr lang="en-US" sz="1100">
                      <a:latin typeface="Calibri" pitchFamily="34" charset="0"/>
                      <a:cs typeface="Arial" charset="0"/>
                    </a:rPr>
                    <a:t>processed</a:t>
                  </a:r>
                  <a:endParaRPr lang="en-US"/>
                </a:p>
              </p:txBody>
            </p:sp>
          </p:gr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chemeClr val="accent2"/>
                </a:solidFill>
              </a:rPr>
              <a:t>Role of Data in Business</a:t>
            </a:r>
            <a:endParaRPr lang="en-US" sz="3200" dirty="0"/>
          </a:p>
        </p:txBody>
      </p:sp>
      <p:sp>
        <p:nvSpPr>
          <p:cNvPr id="3" name="Content Placeholder 2"/>
          <p:cNvSpPr>
            <a:spLocks noGrp="1"/>
          </p:cNvSpPr>
          <p:nvPr>
            <p:ph idx="1"/>
          </p:nvPr>
        </p:nvSpPr>
        <p:spPr>
          <a:xfrm>
            <a:off x="304800" y="1371600"/>
            <a:ext cx="8534400" cy="4754563"/>
          </a:xfrm>
        </p:spPr>
        <p:txBody>
          <a:bodyPr>
            <a:normAutofit fontScale="77500" lnSpcReduction="20000"/>
          </a:bodyPr>
          <a:lstStyle/>
          <a:p>
            <a:pPr algn="just"/>
            <a:r>
              <a:rPr lang="en-US" dirty="0" smtClean="0"/>
              <a:t>In the world of business, predicting an event and planning for it could save money and time for an organization.</a:t>
            </a:r>
          </a:p>
          <a:p>
            <a:pPr algn="just"/>
            <a:r>
              <a:rPr lang="en-US" dirty="0" smtClean="0"/>
              <a:t>Let’s consider an example, A company manufacturing high quality food grade plastic containers is planning its annual purchase of a certain raw material. With data on the sales of these containers for the last 10 years, the company heads can find out the percentage increase in the consumption of the product. Let’s assume they find a percentage increase in the range of 22 to 30% annually. Based on their findings, a production plan can be prepared, which will cater to a production increase of 30%.</a:t>
            </a:r>
          </a:p>
          <a:p>
            <a:pPr algn="just"/>
            <a:r>
              <a:rPr lang="en-US" dirty="0" smtClean="0"/>
              <a:t>Thereby the company will now place an order only for that much quantity of raw material, thus sawing precious foreign exchange, warehouse space and other related resources.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2529</Words>
  <Application>Microsoft Office PowerPoint</Application>
  <PresentationFormat>On-screen Show (4:3)</PresentationFormat>
  <Paragraphs>259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Database Design Concepts </vt:lpstr>
      <vt:lpstr>Slide 2</vt:lpstr>
      <vt:lpstr>Slide 3</vt:lpstr>
      <vt:lpstr>Basic Concept</vt:lpstr>
      <vt:lpstr>Three generations of DBMS</vt:lpstr>
      <vt:lpstr>Introduction</vt:lpstr>
      <vt:lpstr>What is Data? </vt:lpstr>
      <vt:lpstr>What is Information?</vt:lpstr>
      <vt:lpstr>Role of Data in Business</vt:lpstr>
      <vt:lpstr>Features of DataBase</vt:lpstr>
      <vt:lpstr>File Processing System</vt:lpstr>
      <vt:lpstr>Disadvantage File Processing System</vt:lpstr>
      <vt:lpstr>Disadvantage File Processing System </vt:lpstr>
      <vt:lpstr>Database Management System (DBMS)</vt:lpstr>
      <vt:lpstr>Database Management System (DBMS)             contd ……… </vt:lpstr>
      <vt:lpstr>Database system Provide</vt:lpstr>
      <vt:lpstr>Database Applications</vt:lpstr>
      <vt:lpstr>Purpose of Database System</vt:lpstr>
      <vt:lpstr>Brief History of DBMS</vt:lpstr>
      <vt:lpstr>Advantages of Database Processing</vt:lpstr>
      <vt:lpstr>Function of DBMS</vt:lpstr>
      <vt:lpstr>Levels of Abstraction</vt:lpstr>
      <vt:lpstr>Schema and Instances</vt:lpstr>
      <vt:lpstr>Database Languages</vt:lpstr>
      <vt:lpstr>Data Definition Language (DDL)</vt:lpstr>
      <vt:lpstr>Data Manipulation Language (DML)</vt:lpstr>
      <vt:lpstr>SQL</vt:lpstr>
      <vt:lpstr>Database Administrator (DBA) Responsibilities</vt:lpstr>
      <vt:lpstr>DBMS Components</vt:lpstr>
      <vt:lpstr>Application Architecture</vt:lpstr>
      <vt:lpstr>Centralized Database system</vt:lpstr>
      <vt:lpstr>Distributed Database System</vt:lpstr>
      <vt:lpstr>Client/Server Architecture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Design Concepts </dc:title>
  <dc:creator>Gautam k. Gupta</dc:creator>
  <cp:lastModifiedBy>Gautam Gupta</cp:lastModifiedBy>
  <cp:revision>16</cp:revision>
  <dcterms:created xsi:type="dcterms:W3CDTF">2006-08-16T00:00:00Z</dcterms:created>
  <dcterms:modified xsi:type="dcterms:W3CDTF">2013-06-25T18:36:25Z</dcterms:modified>
</cp:coreProperties>
</file>